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435" r:id="rId2"/>
    <p:sldId id="454" r:id="rId3"/>
    <p:sldId id="455" r:id="rId4"/>
    <p:sldId id="457" r:id="rId5"/>
    <p:sldId id="458" r:id="rId6"/>
    <p:sldId id="459" r:id="rId7"/>
    <p:sldId id="460" r:id="rId8"/>
    <p:sldId id="461" r:id="rId9"/>
    <p:sldId id="462" r:id="rId10"/>
    <p:sldId id="463" r:id="rId11"/>
    <p:sldId id="464" r:id="rId12"/>
    <p:sldId id="465" r:id="rId13"/>
    <p:sldId id="466" r:id="rId14"/>
    <p:sldId id="468" r:id="rId15"/>
    <p:sldId id="469" r:id="rId16"/>
    <p:sldId id="471" r:id="rId17"/>
    <p:sldId id="482" r:id="rId18"/>
    <p:sldId id="472" r:id="rId19"/>
    <p:sldId id="473" r:id="rId20"/>
    <p:sldId id="474" r:id="rId21"/>
    <p:sldId id="485" r:id="rId22"/>
    <p:sldId id="475" r:id="rId23"/>
    <p:sldId id="476" r:id="rId24"/>
    <p:sldId id="477" r:id="rId25"/>
    <p:sldId id="478" r:id="rId26"/>
    <p:sldId id="479" r:id="rId27"/>
    <p:sldId id="483" r:id="rId28"/>
    <p:sldId id="484" r:id="rId29"/>
  </p:sldIdLst>
  <p:sldSz cx="9144000" cy="5143500" type="screen16x9"/>
  <p:notesSz cx="6858000" cy="9144000"/>
  <p:custDataLst>
    <p:tags r:id="rId3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4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143F58"/>
    <a:srgbClr val="6666FF"/>
    <a:srgbClr val="66CCFF"/>
    <a:srgbClr val="3399FF"/>
    <a:srgbClr val="66FF33"/>
    <a:srgbClr val="009900"/>
    <a:srgbClr val="FF6600"/>
    <a:srgbClr val="669900"/>
    <a:srgbClr val="FF3300"/>
    <a:srgbClr val="FFFF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1811" autoAdjust="0"/>
    <p:restoredTop sz="94660"/>
  </p:normalViewPr>
  <p:slideViewPr>
    <p:cSldViewPr>
      <p:cViewPr>
        <p:scale>
          <a:sx n="100" d="100"/>
          <a:sy n="100" d="100"/>
        </p:scale>
        <p:origin x="-2124" y="-798"/>
      </p:cViewPr>
      <p:guideLst>
        <p:guide orient="horz" pos="1641"/>
        <p:guide pos="2880"/>
      </p:guideLst>
    </p:cSldViewPr>
  </p:slideViewPr>
  <p:notesTextViewPr>
    <p:cViewPr>
      <p:scale>
        <a:sx n="125" d="100"/>
        <a:sy n="125"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51"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微软雅黑" panose="020B0503020204020204" pitchFamily="34" charset="-122"/>
              </a:defRPr>
            </a:lvl1pPr>
          </a:lstStyle>
          <a:p>
            <a:fld id="{673B58EF-4ABD-40F4-ACA4-FE81D742E6DD}" type="datetimeFigureOut">
              <a:rPr lang="zh-CN" altLang="en-US" smtClean="0"/>
              <a:pPr/>
              <a:t>2017/11/13</a:t>
            </a:fld>
            <a:endParaRPr lang="zh-CN" altLang="en-US" dirty="0"/>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A11FC198-2D83-4DFC-8CDD-7D23AF44D411}" type="slidenum">
              <a:rPr lang="zh-CN" altLang="en-US" smtClean="0"/>
              <a:pPr/>
              <a:t>‹#›</a:t>
            </a:fld>
            <a:endParaRPr lang="zh-CN" altLang="en-US" dirty="0"/>
          </a:p>
        </p:txBody>
      </p:sp>
    </p:spTree>
    <p:extLst>
      <p:ext uri="{BB962C8B-B14F-4D97-AF65-F5344CB8AC3E}">
        <p14:creationId xmlns="" xmlns:p14="http://schemas.microsoft.com/office/powerpoint/2010/main" val="2282370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pitchFamily="34" charset="-122"/>
        <a:cs typeface="+mn-cs"/>
      </a:defRPr>
    </a:lvl1pPr>
    <a:lvl2pPr marL="457200" algn="l" defTabSz="914400" rtl="0" eaLnBrk="1" latinLnBrk="0" hangingPunct="1">
      <a:defRPr sz="1200" kern="1200">
        <a:solidFill>
          <a:schemeClr val="tx1"/>
        </a:solidFill>
        <a:latin typeface="+mn-lt"/>
        <a:ea typeface="微软雅黑" panose="020B0503020204020204" pitchFamily="34" charset="-122"/>
        <a:cs typeface="+mn-cs"/>
      </a:defRPr>
    </a:lvl2pPr>
    <a:lvl3pPr marL="914400" algn="l" defTabSz="914400" rtl="0" eaLnBrk="1" latinLnBrk="0" hangingPunct="1">
      <a:defRPr sz="1200" kern="1200">
        <a:solidFill>
          <a:schemeClr val="tx1"/>
        </a:solidFill>
        <a:latin typeface="+mn-lt"/>
        <a:ea typeface="微软雅黑" panose="020B0503020204020204" pitchFamily="34" charset="-122"/>
        <a:cs typeface="+mn-cs"/>
      </a:defRPr>
    </a:lvl3pPr>
    <a:lvl4pPr marL="1371600" algn="l" defTabSz="914400" rtl="0" eaLnBrk="1" latinLnBrk="0" hangingPunct="1">
      <a:defRPr sz="1200" kern="1200">
        <a:solidFill>
          <a:schemeClr val="tx1"/>
        </a:solidFill>
        <a:latin typeface="+mn-lt"/>
        <a:ea typeface="微软雅黑" panose="020B0503020204020204" pitchFamily="34" charset="-122"/>
        <a:cs typeface="+mn-cs"/>
      </a:defRPr>
    </a:lvl4pPr>
    <a:lvl5pPr marL="1828800" algn="l" defTabSz="914400" rtl="0" eaLnBrk="1" latinLnBrk="0" hangingPunct="1">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1BF2980-540F-4F7F-A4CC-709C5E980331}" type="slidenum">
              <a:rPr lang="zh-CN" altLang="en-US" smtClean="0"/>
              <a:pPr/>
              <a:t>1</a:t>
            </a:fld>
            <a:endParaRPr lang="zh-CN" altLang="en-US"/>
          </a:p>
        </p:txBody>
      </p:sp>
    </p:spTree>
    <p:extLst>
      <p:ext uri="{BB962C8B-B14F-4D97-AF65-F5344CB8AC3E}">
        <p14:creationId xmlns="" xmlns:p14="http://schemas.microsoft.com/office/powerpoint/2010/main" val="14548681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7" name="Group 6"/>
          <p:cNvGrpSpPr/>
          <p:nvPr/>
        </p:nvGrpSpPr>
        <p:grpSpPr>
          <a:xfrm>
            <a:off x="-12700" y="0"/>
            <a:ext cx="9173370" cy="5142161"/>
            <a:chOff x="-16934" y="0"/>
            <a:chExt cx="12231160" cy="6856214"/>
          </a:xfrm>
        </p:grpSpPr>
        <p:pic>
          <p:nvPicPr>
            <p:cNvPr id="16" name="Picture 15" descr="HD-PanelTitleR1.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cstate="print">
              <a:extLst>
                <a:ext uri="{28A0092B-C50C-407E-A947-70E740481C1C}">
                  <a14:useLocalDpi xmlns="" xmlns:a14="http://schemas.microsoft.com/office/drawing/2010/main" val="0"/>
                </a:ext>
              </a:extLst>
            </a:blip>
            <a:srcRect/>
            <a:stretch>
              <a:fill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cstate="print">
              <a:extLst>
                <a:ext uri="{28A0092B-C50C-407E-A947-70E740481C1C}">
                  <a14:useLocalDpi xmlns="" xmlns:a14="http://schemas.microsoft.com/office/drawing/2010/main" val="0"/>
                </a:ext>
              </a:extLst>
            </a:blip>
            <a:srcRect/>
            <a:stretch>
              <a:fillRect/>
            </a:stretch>
          </p:blipFill>
          <p:spPr>
            <a:xfrm>
              <a:off x="9736202" y="3147609"/>
              <a:ext cx="2478024" cy="612648"/>
            </a:xfrm>
            <a:prstGeom prst="rect">
              <a:avLst/>
            </a:prstGeom>
          </p:spPr>
        </p:pic>
      </p:grpSp>
      <p:sp>
        <p:nvSpPr>
          <p:cNvPr id="2" name="Title 1"/>
          <p:cNvSpPr>
            <a:spLocks noGrp="1"/>
          </p:cNvSpPr>
          <p:nvPr>
            <p:ph type="ctrTitle"/>
          </p:nvPr>
        </p:nvSpPr>
        <p:spPr>
          <a:xfrm>
            <a:off x="2019299" y="1403349"/>
            <a:ext cx="5111752" cy="1136650"/>
          </a:xfrm>
        </p:spPr>
        <p:txBody>
          <a:bodyPr anchor="b">
            <a:noAutofit/>
          </a:bodyPr>
          <a:lstStyle>
            <a:lvl1pPr algn="ctr">
              <a:defRPr sz="4050">
                <a:effectLst/>
              </a:defRPr>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2019299" y="2743198"/>
            <a:ext cx="5111752" cy="990602"/>
          </a:xfrm>
        </p:spPr>
        <p:txBody>
          <a:bodyPr anchor="t">
            <a:normAutofit/>
          </a:bodyPr>
          <a:lstStyle>
            <a:lvl1pPr marL="0" indent="0" algn="ctr">
              <a:buNone/>
              <a:defRPr sz="1575">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CN" altLang="en-US"/>
              <a:t>单击以编辑母版副标题样式</a:t>
            </a:r>
            <a:endParaRPr lang="en-US" dirty="0"/>
          </a:p>
        </p:txBody>
      </p:sp>
      <p:sp>
        <p:nvSpPr>
          <p:cNvPr id="4" name="Date Placeholder 3"/>
          <p:cNvSpPr>
            <a:spLocks noGrp="1"/>
          </p:cNvSpPr>
          <p:nvPr>
            <p:ph type="dt" sz="half" idx="10"/>
          </p:nvPr>
        </p:nvSpPr>
        <p:spPr>
          <a:xfrm>
            <a:off x="5987425" y="3778247"/>
            <a:ext cx="673100" cy="209550"/>
          </a:xfrm>
        </p:spPr>
        <p:txBody>
          <a:bodyPr/>
          <a:lstStyle/>
          <a:p>
            <a:fld id="{530820CF-B880-4189-942D-D702A7CBA730}" type="datetimeFigureOut">
              <a:rPr lang="zh-CN" altLang="en-US" smtClean="0"/>
              <a:pPr/>
              <a:t>2017/11/13</a:t>
            </a:fld>
            <a:endParaRPr lang="zh-CN" altLang="en-US"/>
          </a:p>
        </p:txBody>
      </p:sp>
      <p:sp>
        <p:nvSpPr>
          <p:cNvPr id="5" name="Footer Placeholder 4"/>
          <p:cNvSpPr>
            <a:spLocks noGrp="1"/>
          </p:cNvSpPr>
          <p:nvPr>
            <p:ph type="ftr" sz="quarter" idx="11"/>
          </p:nvPr>
        </p:nvSpPr>
        <p:spPr>
          <a:xfrm>
            <a:off x="2019298" y="3778247"/>
            <a:ext cx="3910976" cy="209550"/>
          </a:xfrm>
        </p:spPr>
        <p:txBody>
          <a:bodyPr/>
          <a:lstStyle/>
          <a:p>
            <a:endParaRPr lang="zh-CN" altLang="en-US"/>
          </a:p>
        </p:txBody>
      </p:sp>
      <p:sp>
        <p:nvSpPr>
          <p:cNvPr id="6" name="Slide Number Placeholder 5"/>
          <p:cNvSpPr>
            <a:spLocks noGrp="1"/>
          </p:cNvSpPr>
          <p:nvPr>
            <p:ph type="sldNum" sz="quarter" idx="12"/>
          </p:nvPr>
        </p:nvSpPr>
        <p:spPr>
          <a:xfrm>
            <a:off x="6717676" y="3778247"/>
            <a:ext cx="413375" cy="209550"/>
          </a:xfrm>
        </p:spPr>
        <p:txBody>
          <a:bodyPr/>
          <a:lstStyle/>
          <a:p>
            <a:fld id="{0C913308-F349-4B6D-A68A-DD1791B4A57B}" type="slidenum">
              <a:rPr lang="zh-CN" altLang="en-US" smtClean="0"/>
              <a:pPr/>
              <a:t>‹#›</a:t>
            </a:fld>
            <a:endParaRPr lang="zh-CN" altLang="en-US"/>
          </a:p>
        </p:txBody>
      </p:sp>
      <p:cxnSp>
        <p:nvCxnSpPr>
          <p:cNvPr id="15" name="Straight Connector 14"/>
          <p:cNvCxnSpPr/>
          <p:nvPr/>
        </p:nvCxnSpPr>
        <p:spPr>
          <a:xfrm>
            <a:off x="2019299" y="2641598"/>
            <a:ext cx="5111751"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带描述的全景图片">
    <p:spTree>
      <p:nvGrpSpPr>
        <p:cNvPr id="1" name=""/>
        <p:cNvGrpSpPr/>
        <p:nvPr/>
      </p:nvGrpSpPr>
      <p:grpSpPr>
        <a:xfrm>
          <a:off x="0" y="0"/>
          <a:ext cx="0" cy="0"/>
          <a:chOff x="0" y="0"/>
          <a:chExt cx="0" cy="0"/>
        </a:xfrm>
      </p:grpSpPr>
      <p:sp>
        <p:nvSpPr>
          <p:cNvPr id="2" name="Title 1"/>
          <p:cNvSpPr>
            <a:spLocks noGrp="1"/>
          </p:cNvSpPr>
          <p:nvPr>
            <p:ph type="title"/>
          </p:nvPr>
        </p:nvSpPr>
        <p:spPr>
          <a:xfrm>
            <a:off x="971551" y="3611561"/>
            <a:ext cx="7207250" cy="425054"/>
          </a:xfrm>
        </p:spPr>
        <p:txBody>
          <a:bodyPr anchor="b">
            <a:normAutofit/>
          </a:bodyPr>
          <a:lstStyle>
            <a:lvl1pPr algn="ctr">
              <a:defRPr sz="1800" b="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781070" y="781050"/>
            <a:ext cx="7579479" cy="2501902"/>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971551" y="4036615"/>
            <a:ext cx="7207250" cy="370284"/>
          </a:xfrm>
        </p:spPr>
        <p:txBody>
          <a:bodyPr>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编辑母版文本样式</a:t>
            </a:r>
          </a:p>
        </p:txBody>
      </p:sp>
      <p:sp>
        <p:nvSpPr>
          <p:cNvPr id="5" name="Date Placeholder 4"/>
          <p:cNvSpPr>
            <a:spLocks noGrp="1"/>
          </p:cNvSpPr>
          <p:nvPr>
            <p:ph type="dt" sz="half" idx="10"/>
          </p:nvPr>
        </p:nvSpPr>
        <p:spPr/>
        <p:txBody>
          <a:bodyPr/>
          <a:lstStyle/>
          <a:p>
            <a:fld id="{3CBC1C18-307B-4F68-A007-B5B542270E8D}" type="datetimeFigureOut">
              <a:rPr lang="en-US" smtClean="0"/>
              <a:pPr/>
              <a:t>11/13/2017</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977901" y="736599"/>
            <a:ext cx="7194549" cy="2216151"/>
          </a:xfrm>
        </p:spPr>
        <p:txBody>
          <a:bodyPr anchor="ctr">
            <a:normAutofit/>
          </a:bodyPr>
          <a:lstStyle>
            <a:lvl1pPr algn="ctr">
              <a:defRPr sz="2400" b="0" cap="none"/>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977901" y="3257550"/>
            <a:ext cx="7194549" cy="1149350"/>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3CBC1C18-307B-4F68-A007-B5B542270E8D}" type="datetimeFigureOut">
              <a:rPr lang="en-US" smtClean="0"/>
              <a:pPr/>
              <a:t>11/13/2017</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1047127" y="310514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1084660" y="736599"/>
            <a:ext cx="6972299" cy="1778001"/>
          </a:xfrm>
        </p:spPr>
        <p:txBody>
          <a:bodyPr anchor="ctr">
            <a:normAutofit/>
          </a:bodyPr>
          <a:lstStyle>
            <a:lvl1pPr algn="ctr">
              <a:defRPr sz="2400" b="0" cap="none">
                <a:solidFill>
                  <a:schemeClr val="tx1"/>
                </a:solidFill>
              </a:defRPr>
            </a:lvl1pPr>
          </a:lstStyle>
          <a:p>
            <a:r>
              <a:rPr lang="zh-CN" altLang="en-US"/>
              <a:t>单击此处编辑母版标题样式</a:t>
            </a:r>
            <a:endParaRPr lang="en-US" dirty="0"/>
          </a:p>
        </p:txBody>
      </p:sp>
      <p:sp>
        <p:nvSpPr>
          <p:cNvPr id="10" name="Text Placeholder 9"/>
          <p:cNvSpPr>
            <a:spLocks noGrp="1"/>
          </p:cNvSpPr>
          <p:nvPr>
            <p:ph type="body" sz="quarter" idx="13" hasCustomPrompt="1"/>
          </p:nvPr>
        </p:nvSpPr>
        <p:spPr>
          <a:xfrm>
            <a:off x="1256109" y="2514600"/>
            <a:ext cx="6629402" cy="438150"/>
          </a:xfrm>
        </p:spPr>
        <p:txBody>
          <a:bodyPr anchor="ctr">
            <a:normAutofit/>
          </a:bodyPr>
          <a:lstStyle>
            <a:lvl1pPr marL="0" indent="0" algn="r">
              <a:buFontTx/>
              <a:buNone/>
              <a:defRPr sz="15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CN" altLang="en-US"/>
              <a:t>编辑母版文本样式</a:t>
            </a:r>
          </a:p>
        </p:txBody>
      </p:sp>
      <p:sp>
        <p:nvSpPr>
          <p:cNvPr id="3" name="Text Placeholder 2"/>
          <p:cNvSpPr>
            <a:spLocks noGrp="1"/>
          </p:cNvSpPr>
          <p:nvPr>
            <p:ph type="body" idx="1" hasCustomPrompt="1"/>
          </p:nvPr>
        </p:nvSpPr>
        <p:spPr>
          <a:xfrm>
            <a:off x="971551" y="3257550"/>
            <a:ext cx="7207250" cy="1149350"/>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3CBC1C18-307B-4F68-A007-B5B542270E8D}" type="datetimeFigureOut">
              <a:rPr lang="en-US" smtClean="0"/>
              <a:pPr/>
              <a:t>11/13/2017</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4" name="TextBox 13"/>
          <p:cNvSpPr txBox="1"/>
          <p:nvPr/>
        </p:nvSpPr>
        <p:spPr>
          <a:xfrm>
            <a:off x="646510" y="659971"/>
            <a:ext cx="457200" cy="438582"/>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5" name="TextBox 14"/>
          <p:cNvSpPr txBox="1"/>
          <p:nvPr/>
        </p:nvSpPr>
        <p:spPr>
          <a:xfrm>
            <a:off x="7950200" y="2120903"/>
            <a:ext cx="457200" cy="438582"/>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cxnSp>
        <p:nvCxnSpPr>
          <p:cNvPr id="19" name="Straight Connector 18"/>
          <p:cNvCxnSpPr/>
          <p:nvPr/>
        </p:nvCxnSpPr>
        <p:spPr>
          <a:xfrm>
            <a:off x="1047127" y="310514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971552" y="2481436"/>
            <a:ext cx="7207251" cy="1101600"/>
          </a:xfrm>
        </p:spPr>
        <p:txBody>
          <a:bodyPr anchor="b">
            <a:normAutofit/>
          </a:bodyPr>
          <a:lstStyle>
            <a:lvl1pPr algn="l">
              <a:defRPr sz="2400" b="0" cap="none"/>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971551" y="3583036"/>
            <a:ext cx="7207251" cy="645300"/>
          </a:xfrm>
        </p:spPr>
        <p:txBody>
          <a:bodyPr anchor="t">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3CBC1C18-307B-4F68-A007-B5B542270E8D}" type="datetimeFigureOut">
              <a:rPr lang="en-US" smtClean="0"/>
              <a:pPr/>
              <a:t>11/13/2017</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言名片">
    <p:spTree>
      <p:nvGrpSpPr>
        <p:cNvPr id="1" name=""/>
        <p:cNvGrpSpPr/>
        <p:nvPr/>
      </p:nvGrpSpPr>
      <p:grpSpPr>
        <a:xfrm>
          <a:off x="0" y="0"/>
          <a:ext cx="0" cy="0"/>
          <a:chOff x="0" y="0"/>
          <a:chExt cx="0" cy="0"/>
        </a:xfrm>
      </p:grpSpPr>
      <p:sp>
        <p:nvSpPr>
          <p:cNvPr id="2" name="Title 1"/>
          <p:cNvSpPr>
            <a:spLocks noGrp="1"/>
          </p:cNvSpPr>
          <p:nvPr>
            <p:ph type="title"/>
          </p:nvPr>
        </p:nvSpPr>
        <p:spPr>
          <a:xfrm>
            <a:off x="1084660" y="736599"/>
            <a:ext cx="6972299" cy="1682751"/>
          </a:xfrm>
        </p:spPr>
        <p:txBody>
          <a:bodyPr anchor="ctr">
            <a:normAutofit/>
          </a:bodyPr>
          <a:lstStyle>
            <a:lvl1pPr algn="ctr">
              <a:defRPr sz="2400" b="0" cap="none">
                <a:solidFill>
                  <a:schemeClr val="tx1"/>
                </a:solidFill>
              </a:defRPr>
            </a:lvl1pPr>
          </a:lstStyle>
          <a:p>
            <a:r>
              <a:rPr lang="zh-CN" altLang="en-US"/>
              <a:t>单击此处编辑母版标题样式</a:t>
            </a:r>
            <a:endParaRPr lang="en-US" dirty="0"/>
          </a:p>
        </p:txBody>
      </p:sp>
      <p:sp>
        <p:nvSpPr>
          <p:cNvPr id="23" name="Text Placeholder 2"/>
          <p:cNvSpPr>
            <a:spLocks noGrp="1"/>
          </p:cNvSpPr>
          <p:nvPr>
            <p:ph type="body" idx="13" hasCustomPrompt="1"/>
          </p:nvPr>
        </p:nvSpPr>
        <p:spPr>
          <a:xfrm>
            <a:off x="971551" y="2729484"/>
            <a:ext cx="7207251" cy="665226"/>
          </a:xfrm>
        </p:spPr>
        <p:txBody>
          <a:bodyPr anchor="b">
            <a:normAutofit/>
          </a:bodyPr>
          <a:lstStyle>
            <a:lvl1pPr marL="0" indent="0" algn="l">
              <a:spcBef>
                <a:spcPts val="0"/>
              </a:spcBef>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CN" altLang="en-US"/>
              <a:t>编辑母版文本样式</a:t>
            </a:r>
          </a:p>
        </p:txBody>
      </p:sp>
      <p:sp>
        <p:nvSpPr>
          <p:cNvPr id="3" name="Text Placeholder 2"/>
          <p:cNvSpPr>
            <a:spLocks noGrp="1"/>
          </p:cNvSpPr>
          <p:nvPr>
            <p:ph type="body" idx="1" hasCustomPrompt="1"/>
          </p:nvPr>
        </p:nvSpPr>
        <p:spPr>
          <a:xfrm>
            <a:off x="971551" y="3397250"/>
            <a:ext cx="7207251" cy="100965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3CBC1C18-307B-4F68-A007-B5B542270E8D}" type="datetimeFigureOut">
              <a:rPr lang="en-US" smtClean="0"/>
              <a:pPr/>
              <a:t>11/13/2017</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646510" y="659971"/>
            <a:ext cx="457200" cy="438582"/>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3" name="TextBox 12"/>
          <p:cNvSpPr txBox="1"/>
          <p:nvPr/>
        </p:nvSpPr>
        <p:spPr>
          <a:xfrm>
            <a:off x="7950200" y="1949446"/>
            <a:ext cx="457200" cy="438582"/>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cxnSp>
        <p:nvCxnSpPr>
          <p:cNvPr id="26" name="Straight Connector 25"/>
          <p:cNvCxnSpPr/>
          <p:nvPr/>
        </p:nvCxnSpPr>
        <p:spPr>
          <a:xfrm>
            <a:off x="1047127" y="257175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或假">
    <p:spTree>
      <p:nvGrpSpPr>
        <p:cNvPr id="1" name=""/>
        <p:cNvGrpSpPr/>
        <p:nvPr/>
      </p:nvGrpSpPr>
      <p:grpSpPr>
        <a:xfrm>
          <a:off x="0" y="0"/>
          <a:ext cx="0" cy="0"/>
          <a:chOff x="0" y="0"/>
          <a:chExt cx="0" cy="0"/>
        </a:xfrm>
      </p:grpSpPr>
      <p:sp>
        <p:nvSpPr>
          <p:cNvPr id="2" name="Title 1"/>
          <p:cNvSpPr>
            <a:spLocks noGrp="1"/>
          </p:cNvSpPr>
          <p:nvPr>
            <p:ph type="title"/>
          </p:nvPr>
        </p:nvSpPr>
        <p:spPr>
          <a:xfrm>
            <a:off x="971551" y="736599"/>
            <a:ext cx="7207250" cy="1682751"/>
          </a:xfrm>
        </p:spPr>
        <p:txBody>
          <a:bodyPr vert="horz" lIns="91440" tIns="45720" rIns="91440" bIns="45720" rtlCol="0" anchor="ctr">
            <a:normAutofit/>
          </a:bodyPr>
          <a:lstStyle>
            <a:lvl1pPr>
              <a:defRPr lang="en-US" b="0" dirty="0"/>
            </a:lvl1pPr>
          </a:lstStyle>
          <a:p>
            <a:pPr marL="0" lvl="0"/>
            <a:r>
              <a:rPr lang="zh-CN" altLang="en-US"/>
              <a:t>单击此处编辑母版标题样式</a:t>
            </a:r>
            <a:endParaRPr lang="en-US" dirty="0"/>
          </a:p>
        </p:txBody>
      </p:sp>
      <p:sp>
        <p:nvSpPr>
          <p:cNvPr id="20" name="Text Placeholder 2"/>
          <p:cNvSpPr>
            <a:spLocks noGrp="1"/>
          </p:cNvSpPr>
          <p:nvPr>
            <p:ph type="body" idx="13" hasCustomPrompt="1"/>
          </p:nvPr>
        </p:nvSpPr>
        <p:spPr>
          <a:xfrm>
            <a:off x="971551" y="2722626"/>
            <a:ext cx="7207251" cy="630936"/>
          </a:xfrm>
        </p:spPr>
        <p:txBody>
          <a:bodyPr anchor="b">
            <a:normAutofit/>
          </a:bodyPr>
          <a:lstStyle>
            <a:lvl1pPr marL="0" indent="0" algn="l">
              <a:spcBef>
                <a:spcPts val="0"/>
              </a:spcBef>
              <a:buNone/>
              <a:defRPr sz="21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CN" altLang="en-US"/>
              <a:t>编辑母版文本样式</a:t>
            </a:r>
          </a:p>
        </p:txBody>
      </p:sp>
      <p:sp>
        <p:nvSpPr>
          <p:cNvPr id="3" name="Text Placeholder 2"/>
          <p:cNvSpPr>
            <a:spLocks noGrp="1"/>
          </p:cNvSpPr>
          <p:nvPr>
            <p:ph type="body" idx="1" hasCustomPrompt="1"/>
          </p:nvPr>
        </p:nvSpPr>
        <p:spPr>
          <a:xfrm>
            <a:off x="971550" y="3352800"/>
            <a:ext cx="7207253" cy="10541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3CBC1C18-307B-4F68-A007-B5B542270E8D}" type="datetimeFigureOut">
              <a:rPr lang="en-US" smtClean="0"/>
              <a:pPr/>
              <a:t>11/13/2017</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1047127" y="257175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ncho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smtClean="0"/>
              <a:pPr/>
              <a:t>11/13/2017</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4" name="Straight Connector 13"/>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9518" y="736599"/>
            <a:ext cx="1418171" cy="3670301"/>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971549" y="736599"/>
            <a:ext cx="5574769" cy="3670301"/>
          </a:xfrm>
        </p:spPr>
        <p:txBody>
          <a:bodyPr vert="eaVert" ancho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smtClean="0"/>
              <a:pPr/>
              <a:t>11/13/2017</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4" name="Straight Connector 13"/>
          <p:cNvCxnSpPr/>
          <p:nvPr/>
        </p:nvCxnSpPr>
        <p:spPr>
          <a:xfrm>
            <a:off x="6647918" y="742950"/>
            <a:ext cx="0" cy="36576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smtClean="0"/>
              <a:pPr/>
              <a:t>11/13/2017</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1511302" y="1314454"/>
            <a:ext cx="6119016" cy="1366886"/>
          </a:xfrm>
        </p:spPr>
        <p:txBody>
          <a:bodyPr anchor="b">
            <a:normAutofit/>
          </a:bodyPr>
          <a:lstStyle>
            <a:lvl1pPr algn="ctr">
              <a:defRPr sz="3300" b="0" cap="none"/>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1511300" y="2884539"/>
            <a:ext cx="6119018" cy="715910"/>
          </a:xfrm>
        </p:spPr>
        <p:txBody>
          <a:bodyPr anchor="t">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3E5059C3-6A89-4494-99FF-5A4D6FFD50EB}" type="datetimeFigureOut">
              <a:rPr lang="en-US" smtClean="0"/>
              <a:pPr/>
              <a:t>11/13/2017</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6" name="Straight Connector 15"/>
          <p:cNvCxnSpPr/>
          <p:nvPr/>
        </p:nvCxnSpPr>
        <p:spPr>
          <a:xfrm>
            <a:off x="1509542" y="2782939"/>
            <a:ext cx="6122535"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cxnSp>
        <p:nvCxnSpPr>
          <p:cNvPr id="8" name="Straight Connector 7"/>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973836" y="1920240"/>
            <a:ext cx="3538728" cy="2482596"/>
          </a:xfrm>
        </p:spPr>
        <p:txBody>
          <a:bodyPr>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4636008" y="1920240"/>
            <a:ext cx="3538728" cy="2482596"/>
          </a:xfrm>
        </p:spPr>
        <p:txBody>
          <a:bodyPr>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smtClean="0"/>
              <a:pPr/>
              <a:t>11/13/2017</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971550" y="1993900"/>
            <a:ext cx="3538728" cy="432197"/>
          </a:xfrm>
        </p:spPr>
        <p:txBody>
          <a:bodyPr anchor="b">
            <a:noAutofit/>
          </a:bodyPr>
          <a:lstStyle>
            <a:lvl1pPr marL="0" indent="0">
              <a:spcBef>
                <a:spcPts val="505"/>
              </a:spcBef>
              <a:spcAft>
                <a:spcPts val="450"/>
              </a:spcAft>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hasCustomPrompt="1"/>
          </p:nvPr>
        </p:nvSpPr>
        <p:spPr>
          <a:xfrm>
            <a:off x="971550" y="2432447"/>
            <a:ext cx="3538728" cy="1974454"/>
          </a:xfrm>
        </p:spPr>
        <p:txBody>
          <a:bodyPr anchor="t">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4635503" y="1993900"/>
            <a:ext cx="3538728" cy="432197"/>
          </a:xfrm>
        </p:spPr>
        <p:txBody>
          <a:bodyPr anchor="b">
            <a:noAutofit/>
          </a:bodyPr>
          <a:lstStyle>
            <a:lvl1pPr marL="0" indent="0">
              <a:spcBef>
                <a:spcPts val="505"/>
              </a:spcBef>
              <a:spcAft>
                <a:spcPts val="450"/>
              </a:spcAft>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hasCustomPrompt="1"/>
          </p:nvPr>
        </p:nvSpPr>
        <p:spPr>
          <a:xfrm>
            <a:off x="4635503" y="2432447"/>
            <a:ext cx="3538728" cy="1974454"/>
          </a:xfrm>
        </p:spPr>
        <p:txBody>
          <a:bodyPr anchor="t">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smtClean="0"/>
              <a:pPr/>
              <a:t>11/13/2017</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8" name="Straight Connector 17"/>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smtClean="0"/>
              <a:pPr/>
              <a:t>11/13/2017</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4" name="Straight Connector 13"/>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820CF-B880-4189-942D-D702A7CBA730}" type="datetimeFigureOut">
              <a:rPr lang="zh-CN" altLang="en-US" smtClean="0"/>
              <a:pPr/>
              <a:t>2017/11/13</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970359" y="1041401"/>
            <a:ext cx="2788841" cy="1028700"/>
          </a:xfrm>
        </p:spPr>
        <p:txBody>
          <a:bodyPr anchor="b">
            <a:normAutofit/>
          </a:bodyPr>
          <a:lstStyle>
            <a:lvl1pPr algn="ctr">
              <a:defRPr sz="1800" b="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4064001" y="736599"/>
            <a:ext cx="4102100" cy="3670301"/>
          </a:xfrm>
        </p:spPr>
        <p:txBody>
          <a:bodyPr anchor="ctr">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970359" y="2273299"/>
            <a:ext cx="2788841" cy="1828803"/>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编辑母版文本样式</a:t>
            </a:r>
          </a:p>
        </p:txBody>
      </p:sp>
      <p:sp>
        <p:nvSpPr>
          <p:cNvPr id="5" name="Date Placeholder 4"/>
          <p:cNvSpPr>
            <a:spLocks noGrp="1"/>
          </p:cNvSpPr>
          <p:nvPr>
            <p:ph type="dt" sz="half" idx="10"/>
          </p:nvPr>
        </p:nvSpPr>
        <p:spPr/>
        <p:txBody>
          <a:bodyPr/>
          <a:lstStyle/>
          <a:p>
            <a:fld id="{37D525BB-DA17-4BA0-B3C8-3AC3ABC827E6}" type="datetimeFigureOut">
              <a:rPr lang="en-US" smtClean="0"/>
              <a:pPr/>
              <a:t>11/13/2017</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6" name="Straight Connector 15"/>
          <p:cNvCxnSpPr/>
          <p:nvPr/>
        </p:nvCxnSpPr>
        <p:spPr>
          <a:xfrm>
            <a:off x="1047127" y="2184400"/>
            <a:ext cx="2635874"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971549" y="1412874"/>
            <a:ext cx="4681362" cy="1028700"/>
          </a:xfrm>
        </p:spPr>
        <p:txBody>
          <a:bodyPr anchor="b">
            <a:normAutofit/>
          </a:bodyPr>
          <a:lstStyle>
            <a:lvl1pPr algn="ctr">
              <a:defRPr sz="2100" b="0"/>
            </a:lvl1pPr>
          </a:lstStyle>
          <a:p>
            <a:r>
              <a:rPr lang="zh-CN" altLang="en-US"/>
              <a:t>单击此处编辑母版标题样式</a:t>
            </a:r>
            <a:endParaRPr lang="en-US" dirty="0"/>
          </a:p>
        </p:txBody>
      </p:sp>
      <p:sp>
        <p:nvSpPr>
          <p:cNvPr id="17" name="Picture Placeholder 2"/>
          <p:cNvSpPr>
            <a:spLocks noGrp="1" noChangeAspect="1"/>
          </p:cNvSpPr>
          <p:nvPr>
            <p:ph type="pic" idx="1"/>
          </p:nvPr>
        </p:nvSpPr>
        <p:spPr>
          <a:xfrm>
            <a:off x="6071124" y="781050"/>
            <a:ext cx="2297510" cy="35814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971549" y="2441574"/>
            <a:ext cx="4681362" cy="1371600"/>
          </a:xfrm>
        </p:spPr>
        <p:txBody>
          <a:bodyPr anchor="t">
            <a:normAutofit/>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编辑母版文本样式</a:t>
            </a:r>
          </a:p>
        </p:txBody>
      </p:sp>
      <p:sp>
        <p:nvSpPr>
          <p:cNvPr id="5" name="Date Placeholder 4"/>
          <p:cNvSpPr>
            <a:spLocks noGrp="1"/>
          </p:cNvSpPr>
          <p:nvPr>
            <p:ph type="dt" sz="half" idx="10"/>
          </p:nvPr>
        </p:nvSpPr>
        <p:spPr/>
        <p:txBody>
          <a:bodyPr/>
          <a:lstStyle/>
          <a:p>
            <a:fld id="{B16C4C9A-3960-41CF-A4E9-2A8FB932454B}" type="datetimeFigureOut">
              <a:rPr lang="en-US" smtClean="0"/>
              <a:pPr/>
              <a:t>11/13/2017</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11802" y="0"/>
            <a:ext cx="9172472" cy="5142161"/>
            <a:chOff x="-15736" y="0"/>
            <a:chExt cx="12229962" cy="6856214"/>
          </a:xfrm>
        </p:grpSpPr>
        <p:pic>
          <p:nvPicPr>
            <p:cNvPr id="8" name="Picture 7" descr="HD-PanelContent.png"/>
            <p:cNvPicPr>
              <a:picLocks noChangeAspect="1"/>
            </p:cNvPicPr>
            <p:nvPr/>
          </p:nvPicPr>
          <p:blipFill>
            <a:blip r:embed="rId20" cstate="print">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cstate="print">
              <a:extLst>
                <a:ext uri="{28A0092B-C50C-407E-A947-70E740481C1C}">
                  <a14:useLocalDpi xmlns="" xmlns:a14="http://schemas.microsoft.com/office/drawing/2010/main" val="0"/>
                </a:ext>
              </a:extLst>
            </a:blip>
            <a:srcRect/>
            <a:stretch>
              <a:fill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cstate="print">
              <a:extLst>
                <a:ext uri="{28A0092B-C50C-407E-A947-70E740481C1C}">
                  <a14:useLocalDpi xmlns="" xmlns:a14="http://schemas.microsoft.com/office/drawing/2010/main" val="0"/>
                </a:ext>
              </a:extLst>
            </a:blip>
            <a:srcRect/>
            <a:stretch>
              <a:fillRect/>
            </a:stretch>
          </p:blipFill>
          <p:spPr>
            <a:xfrm>
              <a:off x="11436986" y="3153832"/>
              <a:ext cx="777240" cy="606425"/>
            </a:xfrm>
            <a:prstGeom prst="rect">
              <a:avLst/>
            </a:prstGeom>
          </p:spPr>
        </p:pic>
      </p:grpSp>
      <p:sp>
        <p:nvSpPr>
          <p:cNvPr id="2" name="Title Placeholder 1"/>
          <p:cNvSpPr>
            <a:spLocks noGrp="1"/>
          </p:cNvSpPr>
          <p:nvPr>
            <p:ph type="title"/>
          </p:nvPr>
        </p:nvSpPr>
        <p:spPr>
          <a:xfrm>
            <a:off x="971552" y="736600"/>
            <a:ext cx="7200897" cy="977900"/>
          </a:xfrm>
          <a:prstGeom prst="rect">
            <a:avLst/>
          </a:prstGeom>
          <a:effectLst/>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971551" y="1917699"/>
            <a:ext cx="7200897" cy="2489202"/>
          </a:xfrm>
          <a:prstGeom prst="rect">
            <a:avLst/>
          </a:prstGeom>
        </p:spPr>
        <p:txBody>
          <a:bodyPr vert="horz" lIns="91440" tIns="45720" rIns="91440" bIns="45720" rtlCol="0" anchor="t">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508126" y="4476750"/>
            <a:ext cx="1200150" cy="20955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3CBC1C18-307B-4F68-A007-B5B542270E8D}" type="datetimeFigureOut">
              <a:rPr lang="en-US" smtClean="0"/>
              <a:pPr/>
              <a:t>11/13/2017</a:t>
            </a:fld>
            <a:endParaRPr lang="en-US" dirty="0"/>
          </a:p>
        </p:txBody>
      </p:sp>
      <p:sp>
        <p:nvSpPr>
          <p:cNvPr id="5" name="Footer Placeholder 4"/>
          <p:cNvSpPr>
            <a:spLocks noGrp="1"/>
          </p:cNvSpPr>
          <p:nvPr>
            <p:ph type="ftr" sz="quarter" idx="3"/>
          </p:nvPr>
        </p:nvSpPr>
        <p:spPr>
          <a:xfrm>
            <a:off x="971551" y="4476750"/>
            <a:ext cx="5479425" cy="209550"/>
          </a:xfrm>
          <a:prstGeom prst="rect">
            <a:avLst/>
          </a:prstGeom>
        </p:spPr>
        <p:txBody>
          <a:bodyPr vert="horz" lIns="91440" tIns="45720" rIns="91440" bIns="45720" rtlCol="0" anchor="ctr"/>
          <a:lstStyle>
            <a:lvl1pPr algn="l">
              <a:defRPr sz="750" b="0" i="0">
                <a:solidFill>
                  <a:schemeClr val="tx1"/>
                </a:solidFill>
                <a:effectLst/>
                <a:latin typeface="+mn-lt"/>
              </a:defRPr>
            </a:lvl1pPr>
          </a:lstStyle>
          <a:p>
            <a:r>
              <a:rPr lang="en-US"/>
              <a:t>
              </a:t>
            </a:r>
            <a:endParaRPr lang="en-US" dirty="0"/>
          </a:p>
        </p:txBody>
      </p:sp>
      <p:sp>
        <p:nvSpPr>
          <p:cNvPr id="6" name="Slide Number Placeholder 5"/>
          <p:cNvSpPr>
            <a:spLocks noGrp="1"/>
          </p:cNvSpPr>
          <p:nvPr>
            <p:ph type="sldNum" sz="quarter" idx="4"/>
          </p:nvPr>
        </p:nvSpPr>
        <p:spPr>
          <a:xfrm>
            <a:off x="7765426" y="4476750"/>
            <a:ext cx="407023" cy="20955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6D22F896-40B5-4ADD-8801-0D06FADFA095}" type="slidenum">
              <a:rPr lang="en-US" smtClean="0"/>
              <a:pPr/>
              <a:t>‹#›</a:t>
            </a:fld>
            <a:endParaRPr lang="en-US" dirty="0"/>
          </a:p>
        </p:txBody>
      </p:sp>
      <p:pic>
        <p:nvPicPr>
          <p:cNvPr id="12" name="图片 11"/>
          <p:cNvPicPr>
            <a:picLocks noChangeAspect="1"/>
          </p:cNvPicPr>
          <p:nvPr userDrawn="1"/>
        </p:nvPicPr>
        <p:blipFill>
          <a:blip r:embed="rId22" cstate="print">
            <a:extLst>
              <a:ext uri="{28A0092B-C50C-407E-A947-70E740481C1C}">
                <a14:useLocalDpi xmlns="" xmlns:a14="http://schemas.microsoft.com/office/drawing/2010/main" val="0"/>
              </a:ext>
            </a:extLst>
          </a:blip>
          <a:stretch>
            <a:fillRect/>
          </a:stretch>
        </p:blipFill>
        <p:spPr>
          <a:xfrm>
            <a:off x="0" y="0"/>
            <a:ext cx="9144000" cy="51435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7" r:id="rId18"/>
  </p:sldLayoutIdLst>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xStyles>
    <p:titleStyle>
      <a:lvl1pPr algn="ctr" defTabSz="342900" rtl="0" eaLnBrk="1" latinLnBrk="0" hangingPunct="1">
        <a:spcBef>
          <a:spcPct val="0"/>
        </a:spcBef>
        <a:buNone/>
        <a:defRPr sz="33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630" indent="-214630" algn="l" defTabSz="342900" rtl="0" eaLnBrk="1" latinLnBrk="0" hangingPunct="1">
        <a:spcBef>
          <a:spcPct val="20000"/>
        </a:spcBef>
        <a:spcAft>
          <a:spcPts val="45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1pPr>
      <a:lvl2pPr marL="557530" indent="-214630" algn="l" defTabSz="342900" rtl="0" eaLnBrk="1" latinLnBrk="0" hangingPunct="1">
        <a:spcBef>
          <a:spcPct val="20000"/>
        </a:spcBef>
        <a:spcAft>
          <a:spcPts val="450"/>
        </a:spcAft>
        <a:buClr>
          <a:schemeClr val="accent1"/>
        </a:buClr>
        <a:buSzPct val="115000"/>
        <a:buFont typeface="Arial" panose="020B0604020202020204"/>
        <a:buChar char="•"/>
        <a:defRPr sz="1500" kern="1200" cap="none">
          <a:solidFill>
            <a:schemeClr val="tx1">
              <a:lumMod val="85000"/>
              <a:lumOff val="15000"/>
            </a:schemeClr>
          </a:solidFill>
          <a:effectLst/>
          <a:latin typeface="+mn-lt"/>
          <a:ea typeface="+mn-ea"/>
          <a:cs typeface="+mn-cs"/>
        </a:defRPr>
      </a:lvl2pPr>
      <a:lvl3pPr marL="900430" indent="-214630" algn="l" defTabSz="342900" rtl="0" eaLnBrk="1" latinLnBrk="0" hangingPunct="1">
        <a:spcBef>
          <a:spcPct val="20000"/>
        </a:spcBef>
        <a:spcAft>
          <a:spcPts val="450"/>
        </a:spcAft>
        <a:buClr>
          <a:schemeClr val="accent1"/>
        </a:buClr>
        <a:buSzPct val="115000"/>
        <a:buFont typeface="Arial" panose="020B0604020202020204"/>
        <a:buChar char="•"/>
        <a:defRPr sz="1350" kern="1200" cap="none">
          <a:solidFill>
            <a:schemeClr val="tx1">
              <a:lumMod val="85000"/>
              <a:lumOff val="15000"/>
            </a:schemeClr>
          </a:solidFill>
          <a:effectLst/>
          <a:latin typeface="+mn-lt"/>
          <a:ea typeface="+mn-ea"/>
          <a:cs typeface="+mn-cs"/>
        </a:defRPr>
      </a:lvl3pPr>
      <a:lvl4pPr marL="1157605" indent="-128905" algn="l" defTabSz="342900" rtl="0" eaLnBrk="1" latinLnBrk="0" hangingPunct="1">
        <a:spcBef>
          <a:spcPct val="20000"/>
        </a:spcBef>
        <a:spcAft>
          <a:spcPts val="450"/>
        </a:spcAft>
        <a:buClr>
          <a:schemeClr val="accent1"/>
        </a:buClr>
        <a:buSzPct val="115000"/>
        <a:buFont typeface="Arial" panose="020B0604020202020204"/>
        <a:buChar char="•"/>
        <a:defRPr sz="1200" kern="1200" cap="none">
          <a:solidFill>
            <a:schemeClr val="tx1">
              <a:lumMod val="85000"/>
              <a:lumOff val="15000"/>
            </a:schemeClr>
          </a:solidFill>
          <a:effectLst/>
          <a:latin typeface="+mn-lt"/>
          <a:ea typeface="+mn-ea"/>
          <a:cs typeface="+mn-cs"/>
        </a:defRPr>
      </a:lvl4pPr>
      <a:lvl5pPr marL="1500505" indent="-128905" algn="l" defTabSz="342900" rtl="0" eaLnBrk="1" latinLnBrk="0" hangingPunct="1">
        <a:spcBef>
          <a:spcPct val="20000"/>
        </a:spcBef>
        <a:spcAft>
          <a:spcPts val="450"/>
        </a:spcAft>
        <a:buClr>
          <a:schemeClr val="accent1"/>
        </a:buClr>
        <a:buSzPct val="115000"/>
        <a:buFont typeface="Arial" panose="020B0604020202020204"/>
        <a:buChar char="•"/>
        <a:defRPr sz="1050" kern="1200" cap="none">
          <a:solidFill>
            <a:schemeClr val="tx1">
              <a:lumMod val="85000"/>
              <a:lumOff val="1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15000"/>
        <a:buFont typeface="Arial" panose="020B0604020202020204"/>
        <a:buChar char="•"/>
        <a:defRPr sz="1050" kern="1200" cap="none">
          <a:solidFill>
            <a:schemeClr val="tx1">
              <a:lumMod val="85000"/>
              <a:lumOff val="1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15000"/>
        <a:buFont typeface="Arial" panose="020B0604020202020204"/>
        <a:buChar char="•"/>
        <a:defRPr sz="1050" kern="1200" cap="none">
          <a:solidFill>
            <a:schemeClr val="tx1">
              <a:lumMod val="85000"/>
              <a:lumOff val="1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15000"/>
        <a:buFont typeface="Arial" panose="020B0604020202020204"/>
        <a:buChar char="•"/>
        <a:defRPr sz="1050" kern="1200" cap="none">
          <a:solidFill>
            <a:schemeClr val="tx1">
              <a:lumMod val="85000"/>
              <a:lumOff val="1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15000"/>
        <a:buFont typeface="Arial" panose="020B0604020202020204"/>
        <a:buChar char="•"/>
        <a:defRPr sz="1050" kern="1200" cap="none">
          <a:solidFill>
            <a:schemeClr val="tx1">
              <a:lumMod val="85000"/>
              <a:lumOff val="15000"/>
            </a:schemeClr>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1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9.wmf"/><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wmf"/><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9.wmf"/><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wmf"/><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wmf"/><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wmf"/><Relationship Id="rId1" Type="http://schemas.openxmlformats.org/officeDocument/2006/relationships/slideLayout" Target="../slideLayouts/slideLayout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620" name="矩形 619"/>
          <p:cNvSpPr/>
          <p:nvPr/>
        </p:nvSpPr>
        <p:spPr>
          <a:xfrm>
            <a:off x="0" y="1285866"/>
            <a:ext cx="9144000" cy="1393649"/>
          </a:xfrm>
          <a:prstGeom prst="rect">
            <a:avLst/>
          </a:prstGeom>
          <a:solidFill>
            <a:srgbClr val="143F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22" name="TextBox 7"/>
          <p:cNvSpPr>
            <a:spLocks noChangeArrowheads="1"/>
          </p:cNvSpPr>
          <p:nvPr/>
        </p:nvSpPr>
        <p:spPr bwMode="auto">
          <a:xfrm>
            <a:off x="1691680" y="1478543"/>
            <a:ext cx="5578047" cy="6771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defTabSz="914400"/>
            <a:r>
              <a:rPr lang="en-US" altLang="zh-CN" sz="3800" dirty="0" err="1" smtClean="0">
                <a:solidFill>
                  <a:srgbClr val="FFFFFF"/>
                </a:solidFill>
                <a:effectLst>
                  <a:outerShdw blurRad="38100" dist="38100" dir="2700000" algn="tl">
                    <a:srgbClr val="000000">
                      <a:alpha val="43137"/>
                    </a:srgbClr>
                  </a:outerShdw>
                </a:effectLst>
                <a:cs typeface="+mn-ea"/>
                <a:sym typeface="+mn-lt"/>
              </a:rPr>
              <a:t>igmat</a:t>
            </a:r>
            <a:r>
              <a:rPr lang="en-US" altLang="zh-CN" sz="3800" dirty="0" smtClean="0">
                <a:solidFill>
                  <a:srgbClr val="FFFFFF"/>
                </a:solidFill>
                <a:effectLst>
                  <a:outerShdw blurRad="38100" dist="38100" dir="2700000" algn="tl">
                    <a:srgbClr val="000000">
                      <a:alpha val="43137"/>
                    </a:srgbClr>
                  </a:outerShdw>
                </a:effectLst>
                <a:cs typeface="+mn-ea"/>
                <a:sym typeface="+mn-lt"/>
              </a:rPr>
              <a:t>-RC</a:t>
            </a:r>
            <a:r>
              <a:rPr lang="zh-CN" altLang="en-US" sz="3800" dirty="0" smtClean="0">
                <a:solidFill>
                  <a:srgbClr val="FFFFFF"/>
                </a:solidFill>
                <a:effectLst>
                  <a:outerShdw blurRad="38100" dist="38100" dir="2700000" algn="tl">
                    <a:srgbClr val="000000">
                      <a:alpha val="43137"/>
                    </a:srgbClr>
                  </a:outerShdw>
                </a:effectLst>
                <a:cs typeface="+mn-ea"/>
                <a:sym typeface="+mn-lt"/>
              </a:rPr>
              <a:t>系统使用说明</a:t>
            </a:r>
            <a:endParaRPr lang="zh-CN" altLang="en-US" sz="3800" dirty="0">
              <a:solidFill>
                <a:srgbClr val="FFFFFF"/>
              </a:solidFill>
              <a:effectLst>
                <a:outerShdw blurRad="38100" dist="38100" dir="2700000" algn="tl">
                  <a:srgbClr val="000000">
                    <a:alpha val="43137"/>
                  </a:srgbClr>
                </a:outerShdw>
              </a:effectLst>
              <a:cs typeface="+mn-ea"/>
              <a:sym typeface="+mn-lt"/>
            </a:endParaRPr>
          </a:p>
        </p:txBody>
      </p:sp>
      <p:cxnSp>
        <p:nvCxnSpPr>
          <p:cNvPr id="624" name="直接连接符 623"/>
          <p:cNvCxnSpPr/>
          <p:nvPr/>
        </p:nvCxnSpPr>
        <p:spPr>
          <a:xfrm>
            <a:off x="2000232" y="2139702"/>
            <a:ext cx="4932000" cy="0"/>
          </a:xfrm>
          <a:prstGeom prst="line">
            <a:avLst/>
          </a:prstGeom>
          <a:ln w="6350">
            <a:solidFill>
              <a:srgbClr val="FFFFFF"/>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286116" y="3071816"/>
            <a:ext cx="2143140" cy="461665"/>
          </a:xfrm>
          <a:prstGeom prst="rect">
            <a:avLst/>
          </a:prstGeom>
          <a:noFill/>
        </p:spPr>
        <p:txBody>
          <a:bodyPr wrap="square" rtlCol="0">
            <a:spAutoFit/>
          </a:bodyPr>
          <a:lstStyle/>
          <a:p>
            <a:r>
              <a:rPr lang="en-US" altLang="zh-CN" sz="2400" dirty="0" smtClean="0"/>
              <a:t>@</a:t>
            </a:r>
            <a:r>
              <a:rPr lang="zh-CN" altLang="en-US" sz="2400" dirty="0" smtClean="0"/>
              <a:t>黄卓明 大仙</a:t>
            </a:r>
            <a:endParaRPr lang="zh-CN" altLang="en-US" sz="2400" dirty="0"/>
          </a:p>
        </p:txBody>
      </p:sp>
      <p:pic>
        <p:nvPicPr>
          <p:cNvPr id="9" name="图片 8" descr="正常彩色白底.jpg"/>
          <p:cNvPicPr>
            <a:picLocks noChangeAspect="1"/>
          </p:cNvPicPr>
          <p:nvPr/>
        </p:nvPicPr>
        <p:blipFill>
          <a:blip r:embed="rId3" cstate="print">
            <a:clrChange>
              <a:clrFrom>
                <a:srgbClr val="FFFFFF"/>
              </a:clrFrom>
              <a:clrTo>
                <a:srgbClr val="FFFFFF">
                  <a:alpha val="0"/>
                </a:srgbClr>
              </a:clrTo>
            </a:clrChange>
          </a:blip>
          <a:stretch>
            <a:fillRect/>
          </a:stretch>
        </p:blipFill>
        <p:spPr>
          <a:xfrm>
            <a:off x="0" y="-71456"/>
            <a:ext cx="1918010" cy="1078880"/>
          </a:xfrm>
          <a:prstGeom prst="rect">
            <a:avLst/>
          </a:prstGeom>
        </p:spPr>
      </p:pic>
      <p:pic>
        <p:nvPicPr>
          <p:cNvPr id="19" name="图片 18" descr="igmat 副本.eps"/>
          <p:cNvPicPr>
            <a:picLocks noChangeAspect="1"/>
          </p:cNvPicPr>
          <p:nvPr/>
        </p:nvPicPr>
        <p:blipFill>
          <a:blip r:embed="rId4" cstate="print">
            <a:clrChange>
              <a:clrFrom>
                <a:srgbClr val="FFFFFF"/>
              </a:clrFrom>
              <a:clrTo>
                <a:srgbClr val="FFFFFF">
                  <a:alpha val="0"/>
                </a:srgbClr>
              </a:clrTo>
            </a:clrChange>
          </a:blip>
          <a:stretch>
            <a:fillRect/>
          </a:stretch>
        </p:blipFill>
        <p:spPr>
          <a:xfrm>
            <a:off x="7744294" y="15840"/>
            <a:ext cx="1256862" cy="631574"/>
          </a:xfrm>
          <a:prstGeom prst="rect">
            <a:avLst/>
          </a:prstGeom>
        </p:spPr>
      </p:pic>
      <p:sp>
        <p:nvSpPr>
          <p:cNvPr id="20" name="文本框 20"/>
          <p:cNvSpPr txBox="1"/>
          <p:nvPr/>
        </p:nvSpPr>
        <p:spPr>
          <a:xfrm>
            <a:off x="7904541" y="421974"/>
            <a:ext cx="2066543" cy="292388"/>
          </a:xfrm>
          <a:prstGeom prst="rect">
            <a:avLst/>
          </a:prstGeom>
          <a:noFill/>
        </p:spPr>
        <p:txBody>
          <a:bodyPr wrap="square">
            <a:spAutoFit/>
          </a:bodyPr>
          <a:lstStyle/>
          <a:p>
            <a:r>
              <a:rPr lang="en-US" altLang="zh-CN" sz="1300" u="sng" dirty="0" smtClean="0">
                <a:solidFill>
                  <a:schemeClr val="accent1">
                    <a:lumMod val="50000"/>
                  </a:schemeClr>
                </a:solidFill>
              </a:rPr>
              <a:t>www.igmat.cn</a:t>
            </a:r>
          </a:p>
        </p:txBody>
      </p:sp>
      <p:sp>
        <p:nvSpPr>
          <p:cNvPr id="21" name="文本框 20"/>
          <p:cNvSpPr txBox="1"/>
          <p:nvPr/>
        </p:nvSpPr>
        <p:spPr>
          <a:xfrm>
            <a:off x="7909944" y="651677"/>
            <a:ext cx="2468111" cy="276999"/>
          </a:xfrm>
          <a:prstGeom prst="rect">
            <a:avLst/>
          </a:prstGeom>
          <a:noFill/>
        </p:spPr>
        <p:txBody>
          <a:bodyPr wrap="square">
            <a:spAutoFit/>
          </a:bodyPr>
          <a:lstStyle/>
          <a:p>
            <a:r>
              <a:rPr lang="en-US" altLang="zh-CN" sz="1200" b="1" dirty="0" smtClean="0">
                <a:solidFill>
                  <a:srgbClr val="305862"/>
                </a:solidFill>
              </a:rPr>
              <a:t>400-728-0020</a:t>
            </a:r>
          </a:p>
        </p:txBody>
      </p:sp>
    </p:spTree>
  </p:cSld>
  <p:clrMapOvr>
    <a:masterClrMapping/>
  </p:clrMapOvr>
  <p:transition spd="slow" advClick="0" advTm="1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
          <p:cNvSpPr txBox="1">
            <a:spLocks/>
          </p:cNvSpPr>
          <p:nvPr/>
        </p:nvSpPr>
        <p:spPr>
          <a:xfrm>
            <a:off x="2595283" y="629561"/>
            <a:ext cx="8229600" cy="857250"/>
          </a:xfrm>
          <a:prstGeom prst="rect">
            <a:avLst/>
          </a:prstGeom>
        </p:spPr>
        <p:txBody>
          <a:bodyPr/>
          <a:lstStyle/>
          <a:p>
            <a:pPr>
              <a:lnSpc>
                <a:spcPct val="90000"/>
              </a:lnSpc>
              <a:spcBef>
                <a:spcPct val="0"/>
              </a:spcBef>
            </a:pPr>
            <a:r>
              <a:rPr lang="zh-CN" altLang="en-US" sz="4400" b="1" dirty="0" smtClean="0">
                <a:solidFill>
                  <a:srgbClr val="143F58"/>
                </a:solidFill>
                <a:latin typeface="微软雅黑" pitchFamily="34" charset="-122"/>
                <a:ea typeface="微软雅黑" pitchFamily="34" charset="-122"/>
                <a:cs typeface="+mj-cs"/>
              </a:rPr>
              <a:t>系统其它亮点</a:t>
            </a:r>
            <a:endParaRPr lang="en-US" altLang="en-US" sz="4400" b="1" dirty="0">
              <a:solidFill>
                <a:srgbClr val="143F58"/>
              </a:solidFill>
              <a:latin typeface="微软雅黑" pitchFamily="34" charset="-122"/>
              <a:ea typeface="微软雅黑" pitchFamily="34" charset="-122"/>
              <a:cs typeface="+mj-cs"/>
            </a:endParaRPr>
          </a:p>
        </p:txBody>
      </p:sp>
      <p:sp>
        <p:nvSpPr>
          <p:cNvPr id="12" name="矩形 11"/>
          <p:cNvSpPr/>
          <p:nvPr/>
        </p:nvSpPr>
        <p:spPr>
          <a:xfrm>
            <a:off x="3509683" y="1250250"/>
            <a:ext cx="4572000" cy="707886"/>
          </a:xfrm>
          <a:prstGeom prst="rect">
            <a:avLst/>
          </a:prstGeom>
        </p:spPr>
        <p:txBody>
          <a:bodyPr>
            <a:spAutoFit/>
          </a:bodyPr>
          <a:lstStyle/>
          <a:p>
            <a:pPr>
              <a:buFont typeface="Wingdings" pitchFamily="2" charset="2"/>
              <a:buChar char="Ø"/>
            </a:pPr>
            <a:r>
              <a:rPr lang="zh-CN" altLang="en-US" sz="2000" dirty="0" smtClean="0">
                <a:latin typeface="微软雅黑" pitchFamily="34" charset="-122"/>
                <a:ea typeface="微软雅黑" pitchFamily="34" charset="-122"/>
              </a:rPr>
              <a:t>具备搜索功能，可用关键字搜索某道具体的题目或专门搜索某种标签 题目</a:t>
            </a:r>
            <a:endParaRPr lang="en-US" altLang="zh-CN" sz="2000" dirty="0" smtClean="0">
              <a:latin typeface="微软雅黑" pitchFamily="34" charset="-122"/>
              <a:ea typeface="微软雅黑" pitchFamily="34" charset="-122"/>
            </a:endParaRPr>
          </a:p>
        </p:txBody>
      </p:sp>
      <p:pic>
        <p:nvPicPr>
          <p:cNvPr id="7170" name="Picture 2"/>
          <p:cNvPicPr>
            <a:picLocks noChangeAspect="1" noChangeArrowheads="1"/>
          </p:cNvPicPr>
          <p:nvPr/>
        </p:nvPicPr>
        <p:blipFill>
          <a:blip r:embed="rId2"/>
          <a:srcRect/>
          <a:stretch>
            <a:fillRect/>
          </a:stretch>
        </p:blipFill>
        <p:spPr bwMode="auto">
          <a:xfrm>
            <a:off x="214282" y="2000246"/>
            <a:ext cx="8572528" cy="1092990"/>
          </a:xfrm>
          <a:prstGeom prst="rect">
            <a:avLst/>
          </a:prstGeom>
          <a:noFill/>
          <a:ln w="9525">
            <a:noFill/>
            <a:miter lim="800000"/>
            <a:headEnd/>
            <a:tailEnd/>
          </a:ln>
          <a:effectLst/>
        </p:spPr>
      </p:pic>
      <p:sp>
        <p:nvSpPr>
          <p:cNvPr id="14" name="矩形 13"/>
          <p:cNvSpPr/>
          <p:nvPr/>
        </p:nvSpPr>
        <p:spPr>
          <a:xfrm>
            <a:off x="428596" y="3000378"/>
            <a:ext cx="4047565" cy="707886"/>
          </a:xfrm>
          <a:prstGeom prst="rect">
            <a:avLst/>
          </a:prstGeom>
        </p:spPr>
        <p:txBody>
          <a:bodyPr wrap="square">
            <a:spAutoFit/>
          </a:bodyPr>
          <a:lstStyle/>
          <a:p>
            <a:pPr>
              <a:buFont typeface="Wingdings" pitchFamily="2" charset="2"/>
              <a:buChar char="Ø"/>
            </a:pPr>
            <a:r>
              <a:rPr lang="zh-CN" altLang="en-US" sz="2000" dirty="0" smtClean="0">
                <a:latin typeface="微软雅黑" pitchFamily="34" charset="-122"/>
                <a:ea typeface="微软雅黑" pitchFamily="34" charset="-122"/>
              </a:rPr>
              <a:t>错题记录功能，可看到自己做错的题目重点训练</a:t>
            </a:r>
            <a:endParaRPr lang="en-US" altLang="zh-CN" sz="2000" dirty="0" smtClean="0">
              <a:latin typeface="微软雅黑" pitchFamily="34" charset="-122"/>
              <a:ea typeface="微软雅黑" pitchFamily="34" charset="-122"/>
            </a:endParaRPr>
          </a:p>
        </p:txBody>
      </p:sp>
      <p:sp>
        <p:nvSpPr>
          <p:cNvPr id="15" name="矩形 14"/>
          <p:cNvSpPr/>
          <p:nvPr/>
        </p:nvSpPr>
        <p:spPr>
          <a:xfrm>
            <a:off x="0" y="0"/>
            <a:ext cx="9144000" cy="500066"/>
          </a:xfrm>
          <a:prstGeom prst="rect">
            <a:avLst/>
          </a:prstGeom>
          <a:solidFill>
            <a:srgbClr val="143F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7" name="图片 16" descr="igmat 副本.eps"/>
          <p:cNvPicPr>
            <a:picLocks noChangeAspect="1"/>
          </p:cNvPicPr>
          <p:nvPr/>
        </p:nvPicPr>
        <p:blipFill>
          <a:blip r:embed="rId3" cstate="print">
            <a:clrChange>
              <a:clrFrom>
                <a:srgbClr val="FFFFFF"/>
              </a:clrFrom>
              <a:clrTo>
                <a:srgbClr val="FFFFFF">
                  <a:alpha val="0"/>
                </a:srgbClr>
              </a:clrTo>
            </a:clrChange>
          </a:blip>
          <a:stretch>
            <a:fillRect/>
          </a:stretch>
        </p:blipFill>
        <p:spPr>
          <a:xfrm>
            <a:off x="6786578" y="49672"/>
            <a:ext cx="893551" cy="450376"/>
          </a:xfrm>
          <a:prstGeom prst="rect">
            <a:avLst/>
          </a:prstGeom>
        </p:spPr>
      </p:pic>
      <p:sp>
        <p:nvSpPr>
          <p:cNvPr id="18" name="文本框 20"/>
          <p:cNvSpPr txBox="1"/>
          <p:nvPr/>
        </p:nvSpPr>
        <p:spPr>
          <a:xfrm>
            <a:off x="7715272" y="142858"/>
            <a:ext cx="1875404" cy="307777"/>
          </a:xfrm>
          <a:prstGeom prst="rect">
            <a:avLst/>
          </a:prstGeom>
          <a:noFill/>
        </p:spPr>
        <p:txBody>
          <a:bodyPr wrap="square">
            <a:spAutoFit/>
          </a:bodyPr>
          <a:lstStyle/>
          <a:p>
            <a:r>
              <a:rPr lang="en-US" altLang="zh-CN" sz="1400" dirty="0" smtClean="0">
                <a:solidFill>
                  <a:srgbClr val="FFFF00"/>
                </a:solidFill>
              </a:rPr>
              <a:t>www.igmat.cn</a:t>
            </a:r>
          </a:p>
        </p:txBody>
      </p:sp>
      <p:cxnSp>
        <p:nvCxnSpPr>
          <p:cNvPr id="19" name="直接连接符 18"/>
          <p:cNvCxnSpPr/>
          <p:nvPr/>
        </p:nvCxnSpPr>
        <p:spPr>
          <a:xfrm>
            <a:off x="7715272" y="142858"/>
            <a:ext cx="0" cy="272653"/>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3" name="图片 12" descr="正常反白透明.png"/>
          <p:cNvPicPr>
            <a:picLocks noChangeAspect="1"/>
          </p:cNvPicPr>
          <p:nvPr/>
        </p:nvPicPr>
        <p:blipFill>
          <a:blip r:embed="rId4" cstate="print"/>
          <a:stretch>
            <a:fillRect/>
          </a:stretch>
        </p:blipFill>
        <p:spPr>
          <a:xfrm>
            <a:off x="214282" y="67426"/>
            <a:ext cx="1000132" cy="432622"/>
          </a:xfrm>
          <a:prstGeom prst="rect">
            <a:avLst/>
          </a:prstGeom>
        </p:spPr>
      </p:pic>
      <p:sp>
        <p:nvSpPr>
          <p:cNvPr id="20" name="TextBox 19"/>
          <p:cNvSpPr txBox="1"/>
          <p:nvPr/>
        </p:nvSpPr>
        <p:spPr>
          <a:xfrm>
            <a:off x="1285852" y="142858"/>
            <a:ext cx="2857520" cy="369332"/>
          </a:xfrm>
          <a:prstGeom prst="rect">
            <a:avLst/>
          </a:prstGeom>
          <a:noFill/>
        </p:spPr>
        <p:txBody>
          <a:bodyPr wrap="square" rtlCol="0">
            <a:spAutoFit/>
          </a:bodyPr>
          <a:lstStyle/>
          <a:p>
            <a:r>
              <a:rPr lang="en-US" altLang="zh-CN" dirty="0" err="1" smtClean="0">
                <a:solidFill>
                  <a:schemeClr val="bg1"/>
                </a:solidFill>
              </a:rPr>
              <a:t>igmat</a:t>
            </a:r>
            <a:r>
              <a:rPr lang="en-US" altLang="zh-CN" dirty="0" smtClean="0">
                <a:solidFill>
                  <a:schemeClr val="bg1"/>
                </a:solidFill>
              </a:rPr>
              <a:t>-RC</a:t>
            </a:r>
            <a:r>
              <a:rPr lang="zh-CN" altLang="en-US" dirty="0" smtClean="0">
                <a:solidFill>
                  <a:schemeClr val="bg1"/>
                </a:solidFill>
              </a:rPr>
              <a:t>系统使用说明</a:t>
            </a:r>
            <a:endParaRPr lang="zh-CN" altLang="en-US" dirty="0">
              <a:solidFill>
                <a:schemeClr val="bg1"/>
              </a:solidFill>
            </a:endParaRPr>
          </a:p>
        </p:txBody>
      </p:sp>
      <p:pic>
        <p:nvPicPr>
          <p:cNvPr id="2050" name="Picture 2"/>
          <p:cNvPicPr>
            <a:picLocks noChangeAspect="1" noChangeArrowheads="1"/>
          </p:cNvPicPr>
          <p:nvPr/>
        </p:nvPicPr>
        <p:blipFill>
          <a:blip r:embed="rId5"/>
          <a:srcRect/>
          <a:stretch>
            <a:fillRect/>
          </a:stretch>
        </p:blipFill>
        <p:spPr bwMode="auto">
          <a:xfrm>
            <a:off x="2500298" y="3500444"/>
            <a:ext cx="6412208" cy="1248014"/>
          </a:xfrm>
          <a:prstGeom prst="rect">
            <a:avLst/>
          </a:prstGeom>
          <a:noFill/>
          <a:ln w="9525">
            <a:noFill/>
            <a:miter lim="800000"/>
            <a:headEnd/>
            <a:tailEnd/>
          </a:ln>
          <a:effectLst/>
        </p:spPr>
      </p:pic>
    </p:spTree>
    <p:extLst>
      <p:ext uri="{BB962C8B-B14F-4D97-AF65-F5344CB8AC3E}">
        <p14:creationId xmlns="" xmlns:p14="http://schemas.microsoft.com/office/powerpoint/2010/main" val="696182159"/>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
          <p:cNvSpPr txBox="1">
            <a:spLocks/>
          </p:cNvSpPr>
          <p:nvPr/>
        </p:nvSpPr>
        <p:spPr>
          <a:xfrm>
            <a:off x="2595283" y="629561"/>
            <a:ext cx="8229600" cy="857250"/>
          </a:xfrm>
          <a:prstGeom prst="rect">
            <a:avLst/>
          </a:prstGeom>
        </p:spPr>
        <p:txBody>
          <a:bodyPr/>
          <a:lstStyle/>
          <a:p>
            <a:pPr>
              <a:lnSpc>
                <a:spcPct val="90000"/>
              </a:lnSpc>
              <a:spcBef>
                <a:spcPct val="0"/>
              </a:spcBef>
            </a:pPr>
            <a:r>
              <a:rPr lang="zh-CN" altLang="en-US" sz="4400" b="1" dirty="0" smtClean="0">
                <a:solidFill>
                  <a:srgbClr val="143F58"/>
                </a:solidFill>
                <a:latin typeface="微软雅黑" pitchFamily="34" charset="-122"/>
                <a:ea typeface="微软雅黑" pitchFamily="34" charset="-122"/>
                <a:cs typeface="+mj-cs"/>
              </a:rPr>
              <a:t>系统其它亮点</a:t>
            </a:r>
            <a:endParaRPr lang="en-US" altLang="en-US" sz="4400" b="1" dirty="0">
              <a:solidFill>
                <a:srgbClr val="143F58"/>
              </a:solidFill>
              <a:latin typeface="微软雅黑" pitchFamily="34" charset="-122"/>
              <a:ea typeface="微软雅黑" pitchFamily="34" charset="-122"/>
              <a:cs typeface="+mj-cs"/>
            </a:endParaRPr>
          </a:p>
        </p:txBody>
      </p:sp>
      <p:sp>
        <p:nvSpPr>
          <p:cNvPr id="12" name="矩形 11"/>
          <p:cNvSpPr/>
          <p:nvPr/>
        </p:nvSpPr>
        <p:spPr>
          <a:xfrm>
            <a:off x="428596" y="1428742"/>
            <a:ext cx="3429024" cy="707886"/>
          </a:xfrm>
          <a:prstGeom prst="rect">
            <a:avLst/>
          </a:prstGeom>
        </p:spPr>
        <p:txBody>
          <a:bodyPr wrap="square">
            <a:spAutoFit/>
          </a:bodyPr>
          <a:lstStyle/>
          <a:p>
            <a:pPr>
              <a:buFont typeface="Wingdings" pitchFamily="2" charset="2"/>
              <a:buChar char="Ø"/>
            </a:pPr>
            <a:r>
              <a:rPr lang="zh-CN" altLang="en-US" sz="2000" dirty="0" smtClean="0">
                <a:latin typeface="微软雅黑" pitchFamily="34" charset="-122"/>
                <a:ea typeface="微软雅黑" pitchFamily="34" charset="-122"/>
              </a:rPr>
              <a:t>标签：每个标签做为选项显示，可进行直接选择。</a:t>
            </a:r>
            <a:endParaRPr lang="en-US" altLang="zh-CN" sz="2000" dirty="0" smtClean="0">
              <a:latin typeface="微软雅黑" pitchFamily="34" charset="-122"/>
              <a:ea typeface="微软雅黑" pitchFamily="34" charset="-122"/>
            </a:endParaRPr>
          </a:p>
        </p:txBody>
      </p:sp>
      <p:sp>
        <p:nvSpPr>
          <p:cNvPr id="14" name="矩形 13"/>
          <p:cNvSpPr/>
          <p:nvPr/>
        </p:nvSpPr>
        <p:spPr>
          <a:xfrm>
            <a:off x="3786182" y="3714758"/>
            <a:ext cx="4437931" cy="1015663"/>
          </a:xfrm>
          <a:prstGeom prst="rect">
            <a:avLst/>
          </a:prstGeom>
        </p:spPr>
        <p:txBody>
          <a:bodyPr wrap="square">
            <a:spAutoFit/>
          </a:bodyPr>
          <a:lstStyle/>
          <a:p>
            <a:pPr>
              <a:buFont typeface="Wingdings" pitchFamily="2" charset="2"/>
              <a:buChar char="Ø"/>
            </a:pPr>
            <a:r>
              <a:rPr lang="zh-CN" altLang="en-US" sz="2000" dirty="0" smtClean="0">
                <a:latin typeface="微软雅黑" pitchFamily="34" charset="-122"/>
                <a:ea typeface="微软雅黑" pitchFamily="34" charset="-122"/>
              </a:rPr>
              <a:t>独家题库的题目为大仙亲身参加考试实战记录，在目前市面上所有资料均无披露，</a:t>
            </a:r>
            <a:endParaRPr lang="en-US" sz="2000" dirty="0">
              <a:latin typeface="微软雅黑" pitchFamily="34" charset="-122"/>
              <a:ea typeface="微软雅黑" pitchFamily="34" charset="-122"/>
            </a:endParaRPr>
          </a:p>
        </p:txBody>
      </p:sp>
      <p:pic>
        <p:nvPicPr>
          <p:cNvPr id="8194" name="Picture 2"/>
          <p:cNvPicPr>
            <a:picLocks noChangeAspect="1" noChangeArrowheads="1"/>
          </p:cNvPicPr>
          <p:nvPr/>
        </p:nvPicPr>
        <p:blipFill>
          <a:blip r:embed="rId2"/>
          <a:srcRect/>
          <a:stretch>
            <a:fillRect/>
          </a:stretch>
        </p:blipFill>
        <p:spPr bwMode="auto">
          <a:xfrm>
            <a:off x="714348" y="2500312"/>
            <a:ext cx="2538001" cy="2458082"/>
          </a:xfrm>
          <a:prstGeom prst="rect">
            <a:avLst/>
          </a:prstGeom>
          <a:noFill/>
          <a:ln w="9525">
            <a:noFill/>
            <a:miter lim="800000"/>
            <a:headEnd/>
            <a:tailEnd/>
          </a:ln>
          <a:effectLst/>
        </p:spPr>
      </p:pic>
      <p:sp>
        <p:nvSpPr>
          <p:cNvPr id="13" name="矩形 12"/>
          <p:cNvSpPr/>
          <p:nvPr/>
        </p:nvSpPr>
        <p:spPr>
          <a:xfrm>
            <a:off x="0" y="0"/>
            <a:ext cx="9144000" cy="500066"/>
          </a:xfrm>
          <a:prstGeom prst="rect">
            <a:avLst/>
          </a:prstGeom>
          <a:solidFill>
            <a:srgbClr val="143F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7" name="图片 16" descr="igmat 副本.eps"/>
          <p:cNvPicPr>
            <a:picLocks noChangeAspect="1"/>
          </p:cNvPicPr>
          <p:nvPr/>
        </p:nvPicPr>
        <p:blipFill>
          <a:blip r:embed="rId3" cstate="print">
            <a:clrChange>
              <a:clrFrom>
                <a:srgbClr val="FFFFFF"/>
              </a:clrFrom>
              <a:clrTo>
                <a:srgbClr val="FFFFFF">
                  <a:alpha val="0"/>
                </a:srgbClr>
              </a:clrTo>
            </a:clrChange>
          </a:blip>
          <a:stretch>
            <a:fillRect/>
          </a:stretch>
        </p:blipFill>
        <p:spPr>
          <a:xfrm>
            <a:off x="6786578" y="49672"/>
            <a:ext cx="893551" cy="450376"/>
          </a:xfrm>
          <a:prstGeom prst="rect">
            <a:avLst/>
          </a:prstGeom>
        </p:spPr>
      </p:pic>
      <p:sp>
        <p:nvSpPr>
          <p:cNvPr id="18" name="文本框 20"/>
          <p:cNvSpPr txBox="1"/>
          <p:nvPr/>
        </p:nvSpPr>
        <p:spPr>
          <a:xfrm>
            <a:off x="7715272" y="142858"/>
            <a:ext cx="1875404" cy="307777"/>
          </a:xfrm>
          <a:prstGeom prst="rect">
            <a:avLst/>
          </a:prstGeom>
          <a:noFill/>
        </p:spPr>
        <p:txBody>
          <a:bodyPr wrap="square">
            <a:spAutoFit/>
          </a:bodyPr>
          <a:lstStyle/>
          <a:p>
            <a:r>
              <a:rPr lang="en-US" altLang="zh-CN" sz="1400" dirty="0" smtClean="0">
                <a:solidFill>
                  <a:srgbClr val="FFFF00"/>
                </a:solidFill>
              </a:rPr>
              <a:t>www.igmat.cn</a:t>
            </a:r>
          </a:p>
        </p:txBody>
      </p:sp>
      <p:cxnSp>
        <p:nvCxnSpPr>
          <p:cNvPr id="19" name="直接连接符 18"/>
          <p:cNvCxnSpPr/>
          <p:nvPr/>
        </p:nvCxnSpPr>
        <p:spPr>
          <a:xfrm>
            <a:off x="7715272" y="142858"/>
            <a:ext cx="0" cy="272653"/>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20" name="图片 19" descr="正常反白透明.png"/>
          <p:cNvPicPr>
            <a:picLocks noChangeAspect="1"/>
          </p:cNvPicPr>
          <p:nvPr/>
        </p:nvPicPr>
        <p:blipFill>
          <a:blip r:embed="rId4" cstate="print"/>
          <a:stretch>
            <a:fillRect/>
          </a:stretch>
        </p:blipFill>
        <p:spPr>
          <a:xfrm>
            <a:off x="214282" y="67426"/>
            <a:ext cx="1000132" cy="432622"/>
          </a:xfrm>
          <a:prstGeom prst="rect">
            <a:avLst/>
          </a:prstGeom>
        </p:spPr>
      </p:pic>
      <p:sp>
        <p:nvSpPr>
          <p:cNvPr id="21" name="TextBox 20"/>
          <p:cNvSpPr txBox="1"/>
          <p:nvPr/>
        </p:nvSpPr>
        <p:spPr>
          <a:xfrm>
            <a:off x="1285852" y="142858"/>
            <a:ext cx="2857520" cy="369332"/>
          </a:xfrm>
          <a:prstGeom prst="rect">
            <a:avLst/>
          </a:prstGeom>
          <a:noFill/>
        </p:spPr>
        <p:txBody>
          <a:bodyPr wrap="square" rtlCol="0">
            <a:spAutoFit/>
          </a:bodyPr>
          <a:lstStyle/>
          <a:p>
            <a:r>
              <a:rPr lang="en-US" altLang="zh-CN" dirty="0" err="1" smtClean="0">
                <a:solidFill>
                  <a:schemeClr val="bg1"/>
                </a:solidFill>
              </a:rPr>
              <a:t>igmat</a:t>
            </a:r>
            <a:r>
              <a:rPr lang="en-US" altLang="zh-CN" dirty="0" smtClean="0">
                <a:solidFill>
                  <a:schemeClr val="bg1"/>
                </a:solidFill>
              </a:rPr>
              <a:t>-RC</a:t>
            </a:r>
            <a:r>
              <a:rPr lang="zh-CN" altLang="en-US" dirty="0" smtClean="0">
                <a:solidFill>
                  <a:schemeClr val="bg1"/>
                </a:solidFill>
              </a:rPr>
              <a:t>系统使用说明</a:t>
            </a:r>
            <a:endParaRPr lang="zh-CN" altLang="en-US" dirty="0">
              <a:solidFill>
                <a:schemeClr val="bg1"/>
              </a:solidFill>
            </a:endParaRPr>
          </a:p>
        </p:txBody>
      </p:sp>
      <p:pic>
        <p:nvPicPr>
          <p:cNvPr id="5122" name="Picture 2"/>
          <p:cNvPicPr>
            <a:picLocks noChangeAspect="1" noChangeArrowheads="1"/>
          </p:cNvPicPr>
          <p:nvPr/>
        </p:nvPicPr>
        <p:blipFill>
          <a:blip r:embed="rId5"/>
          <a:srcRect/>
          <a:stretch>
            <a:fillRect/>
          </a:stretch>
        </p:blipFill>
        <p:spPr bwMode="auto">
          <a:xfrm>
            <a:off x="4000496" y="1357304"/>
            <a:ext cx="4934735" cy="2214578"/>
          </a:xfrm>
          <a:prstGeom prst="rect">
            <a:avLst/>
          </a:prstGeom>
          <a:noFill/>
          <a:ln w="9525">
            <a:solidFill>
              <a:schemeClr val="tx1"/>
            </a:solidFill>
            <a:miter lim="800000"/>
            <a:headEnd/>
            <a:tailEnd/>
          </a:ln>
          <a:effectLst/>
        </p:spPr>
      </p:pic>
    </p:spTree>
    <p:extLst>
      <p:ext uri="{BB962C8B-B14F-4D97-AF65-F5344CB8AC3E}">
        <p14:creationId xmlns="" xmlns:p14="http://schemas.microsoft.com/office/powerpoint/2010/main" val="696182159"/>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椭圆 30"/>
          <p:cNvSpPr/>
          <p:nvPr/>
        </p:nvSpPr>
        <p:spPr>
          <a:xfrm>
            <a:off x="2130612" y="1024432"/>
            <a:ext cx="726875" cy="689102"/>
          </a:xfrm>
          <a:prstGeom prst="ellipse">
            <a:avLst/>
          </a:prstGeom>
          <a:solidFill>
            <a:srgbClr val="143F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smtClean="0">
                <a:latin typeface="微软雅黑" panose="020B0503020204020204" pitchFamily="34" charset="-122"/>
                <a:ea typeface="微软雅黑" panose="020B0503020204020204" pitchFamily="34" charset="-122"/>
              </a:rPr>
              <a:t>A</a:t>
            </a:r>
            <a:endParaRPr lang="zh-HK" altLang="en-US" sz="3600" b="1" dirty="0">
              <a:latin typeface="微软雅黑" panose="020B0503020204020204" pitchFamily="34" charset="-122"/>
              <a:ea typeface="微软雅黑" panose="020B0503020204020204" pitchFamily="34" charset="-122"/>
            </a:endParaRPr>
          </a:p>
        </p:txBody>
      </p:sp>
      <p:cxnSp>
        <p:nvCxnSpPr>
          <p:cNvPr id="35" name="直接连接符 34"/>
          <p:cNvCxnSpPr/>
          <p:nvPr/>
        </p:nvCxnSpPr>
        <p:spPr>
          <a:xfrm flipV="1">
            <a:off x="1428902" y="1737991"/>
            <a:ext cx="812800" cy="361950"/>
          </a:xfrm>
          <a:prstGeom prst="line">
            <a:avLst/>
          </a:prstGeom>
          <a:ln w="28575">
            <a:solidFill>
              <a:srgbClr val="143F58"/>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V="1">
            <a:off x="1559859" y="2218765"/>
            <a:ext cx="1573306" cy="231962"/>
          </a:xfrm>
          <a:prstGeom prst="line">
            <a:avLst/>
          </a:prstGeom>
          <a:ln w="28575">
            <a:solidFill>
              <a:srgbClr val="143F58"/>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1411942" y="2763370"/>
            <a:ext cx="1667435" cy="433669"/>
          </a:xfrm>
          <a:prstGeom prst="line">
            <a:avLst/>
          </a:prstGeom>
          <a:ln w="28575">
            <a:solidFill>
              <a:srgbClr val="143F58"/>
            </a:solidFill>
          </a:ln>
        </p:spPr>
        <p:style>
          <a:lnRef idx="1">
            <a:schemeClr val="accent1"/>
          </a:lnRef>
          <a:fillRef idx="0">
            <a:schemeClr val="accent1"/>
          </a:fillRef>
          <a:effectRef idx="0">
            <a:schemeClr val="accent1"/>
          </a:effectRef>
          <a:fontRef idx="minor">
            <a:schemeClr val="tx1"/>
          </a:fontRef>
        </p:style>
      </p:cxnSp>
      <p:sp>
        <p:nvSpPr>
          <p:cNvPr id="42" name="矩形 41"/>
          <p:cNvSpPr/>
          <p:nvPr/>
        </p:nvSpPr>
        <p:spPr>
          <a:xfrm>
            <a:off x="2928926" y="785800"/>
            <a:ext cx="5643602" cy="769441"/>
          </a:xfrm>
          <a:prstGeom prst="rect">
            <a:avLst/>
          </a:prstGeom>
        </p:spPr>
        <p:txBody>
          <a:bodyPr wrap="square">
            <a:spAutoFit/>
          </a:bodyPr>
          <a:lstStyle/>
          <a:p>
            <a:r>
              <a:rPr lang="zh-CN" altLang="en-US" sz="2200" dirty="0" smtClean="0">
                <a:latin typeface="+mj-ea"/>
                <a:ea typeface="+mj-ea"/>
              </a:rPr>
              <a:t>大仙面授</a:t>
            </a:r>
            <a:r>
              <a:rPr lang="en-US" altLang="zh-CN" sz="2200" dirty="0" smtClean="0">
                <a:latin typeface="+mj-ea"/>
                <a:ea typeface="+mj-ea"/>
              </a:rPr>
              <a:t>/RC</a:t>
            </a:r>
            <a:r>
              <a:rPr lang="zh-CN" altLang="en-US" sz="2200" dirty="0" smtClean="0">
                <a:latin typeface="+mj-ea"/>
                <a:ea typeface="+mj-ea"/>
              </a:rPr>
              <a:t>带读或进阶班弟子课后必备，请复习标签定义后开始使用</a:t>
            </a:r>
            <a:endParaRPr lang="en-US" altLang="zh-CN" sz="2200" dirty="0" smtClean="0">
              <a:latin typeface="+mj-ea"/>
              <a:ea typeface="+mj-ea"/>
            </a:endParaRPr>
          </a:p>
        </p:txBody>
      </p:sp>
      <p:sp>
        <p:nvSpPr>
          <p:cNvPr id="44" name="矩形 43"/>
          <p:cNvSpPr/>
          <p:nvPr/>
        </p:nvSpPr>
        <p:spPr>
          <a:xfrm>
            <a:off x="3875966" y="1780347"/>
            <a:ext cx="5268035" cy="769441"/>
          </a:xfrm>
          <a:prstGeom prst="rect">
            <a:avLst/>
          </a:prstGeom>
        </p:spPr>
        <p:txBody>
          <a:bodyPr wrap="square">
            <a:spAutoFit/>
          </a:bodyPr>
          <a:lstStyle/>
          <a:p>
            <a:r>
              <a:rPr lang="zh-CN" altLang="en-US" sz="2200" dirty="0" smtClean="0">
                <a:latin typeface="+mj-ea"/>
                <a:ea typeface="+mj-ea"/>
              </a:rPr>
              <a:t>非大仙弟子建议反复观看标签解释视频，再进行练习</a:t>
            </a:r>
            <a:endParaRPr lang="en-US" altLang="zh-CN" sz="2200" dirty="0" smtClean="0">
              <a:latin typeface="+mj-ea"/>
              <a:ea typeface="+mj-ea"/>
            </a:endParaRPr>
          </a:p>
        </p:txBody>
      </p:sp>
      <p:sp>
        <p:nvSpPr>
          <p:cNvPr id="46" name="矩形 45"/>
          <p:cNvSpPr/>
          <p:nvPr/>
        </p:nvSpPr>
        <p:spPr>
          <a:xfrm>
            <a:off x="3929058" y="3000378"/>
            <a:ext cx="4929222" cy="769441"/>
          </a:xfrm>
          <a:prstGeom prst="rect">
            <a:avLst/>
          </a:prstGeom>
        </p:spPr>
        <p:txBody>
          <a:bodyPr wrap="square">
            <a:spAutoFit/>
          </a:bodyPr>
          <a:lstStyle/>
          <a:p>
            <a:r>
              <a:rPr lang="zh-CN" altLang="en-US" sz="2200" dirty="0" smtClean="0">
                <a:latin typeface="+mj-ea"/>
                <a:ea typeface="+mj-ea"/>
              </a:rPr>
              <a:t>使用谷歌浏览器体验最佳，</a:t>
            </a:r>
            <a:r>
              <a:rPr lang="en-US" altLang="zh-CN" sz="2200" dirty="0" smtClean="0">
                <a:latin typeface="+mj-ea"/>
                <a:ea typeface="+mj-ea"/>
              </a:rPr>
              <a:t>IE</a:t>
            </a:r>
            <a:r>
              <a:rPr lang="zh-CN" altLang="en-US" sz="2200" dirty="0" smtClean="0">
                <a:latin typeface="+mj-ea"/>
                <a:ea typeface="+mj-ea"/>
              </a:rPr>
              <a:t>最好使用</a:t>
            </a:r>
            <a:r>
              <a:rPr lang="en-US" altLang="zh-CN" sz="2200" dirty="0" smtClean="0">
                <a:latin typeface="+mj-ea"/>
                <a:ea typeface="+mj-ea"/>
              </a:rPr>
              <a:t>10.0</a:t>
            </a:r>
            <a:r>
              <a:rPr lang="zh-CN" altLang="en-US" sz="2200" dirty="0" smtClean="0">
                <a:latin typeface="+mj-ea"/>
                <a:ea typeface="+mj-ea"/>
              </a:rPr>
              <a:t>以上版本</a:t>
            </a:r>
            <a:endParaRPr lang="en-US" altLang="zh-CN" sz="2200" dirty="0" smtClean="0">
              <a:latin typeface="+mj-ea"/>
              <a:ea typeface="+mj-ea"/>
            </a:endParaRPr>
          </a:p>
        </p:txBody>
      </p:sp>
      <p:sp>
        <p:nvSpPr>
          <p:cNvPr id="52" name="TextBox 51"/>
          <p:cNvSpPr txBox="1"/>
          <p:nvPr/>
        </p:nvSpPr>
        <p:spPr>
          <a:xfrm>
            <a:off x="399259" y="1674160"/>
            <a:ext cx="810991" cy="3136526"/>
          </a:xfrm>
          <a:prstGeom prst="rect">
            <a:avLst/>
          </a:prstGeom>
          <a:noFill/>
        </p:spPr>
        <p:txBody>
          <a:bodyPr vert="eaVert" wrap="square" rtlCol="0">
            <a:spAutoFit/>
          </a:bodyPr>
          <a:lstStyle/>
          <a:p>
            <a:pPr>
              <a:lnSpc>
                <a:spcPct val="90000"/>
              </a:lnSpc>
              <a:spcBef>
                <a:spcPct val="0"/>
              </a:spcBef>
            </a:pPr>
            <a:r>
              <a:rPr lang="zh-CN" altLang="en-US" sz="4400" b="1" dirty="0" smtClean="0">
                <a:solidFill>
                  <a:srgbClr val="143F58"/>
                </a:solidFill>
                <a:latin typeface="微软雅黑" pitchFamily="34" charset="-122"/>
                <a:ea typeface="微软雅黑" pitchFamily="34" charset="-122"/>
                <a:cs typeface="+mj-cs"/>
              </a:rPr>
              <a:t>使用建议</a:t>
            </a:r>
          </a:p>
        </p:txBody>
      </p:sp>
      <p:cxnSp>
        <p:nvCxnSpPr>
          <p:cNvPr id="58" name="直接连接符 57"/>
          <p:cNvCxnSpPr/>
          <p:nvPr/>
        </p:nvCxnSpPr>
        <p:spPr>
          <a:xfrm rot="16200000" flipH="1">
            <a:off x="1294840" y="3133725"/>
            <a:ext cx="803462" cy="694765"/>
          </a:xfrm>
          <a:prstGeom prst="line">
            <a:avLst/>
          </a:prstGeom>
          <a:ln w="28575">
            <a:solidFill>
              <a:srgbClr val="143F58"/>
            </a:solidFill>
          </a:ln>
        </p:spPr>
        <p:style>
          <a:lnRef idx="1">
            <a:schemeClr val="accent1"/>
          </a:lnRef>
          <a:fillRef idx="0">
            <a:schemeClr val="accent1"/>
          </a:fillRef>
          <a:effectRef idx="0">
            <a:schemeClr val="accent1"/>
          </a:effectRef>
          <a:fontRef idx="minor">
            <a:schemeClr val="tx1"/>
          </a:fontRef>
        </p:style>
      </p:cxnSp>
      <p:sp>
        <p:nvSpPr>
          <p:cNvPr id="63" name="矩形 62"/>
          <p:cNvSpPr/>
          <p:nvPr/>
        </p:nvSpPr>
        <p:spPr>
          <a:xfrm>
            <a:off x="2786050" y="4000510"/>
            <a:ext cx="5548016" cy="769441"/>
          </a:xfrm>
          <a:prstGeom prst="rect">
            <a:avLst/>
          </a:prstGeom>
        </p:spPr>
        <p:txBody>
          <a:bodyPr wrap="square">
            <a:spAutoFit/>
          </a:bodyPr>
          <a:lstStyle/>
          <a:p>
            <a:r>
              <a:rPr lang="zh-CN" altLang="en-US" sz="2200" dirty="0" smtClean="0">
                <a:latin typeface="+mj-ea"/>
                <a:ea typeface="+mj-ea"/>
              </a:rPr>
              <a:t>目前只支持</a:t>
            </a:r>
            <a:r>
              <a:rPr lang="en-US" altLang="zh-CN" sz="2200" dirty="0" smtClean="0">
                <a:latin typeface="+mj-ea"/>
                <a:ea typeface="+mj-ea"/>
              </a:rPr>
              <a:t>PC</a:t>
            </a:r>
            <a:r>
              <a:rPr lang="zh-CN" altLang="en-US" sz="2200" dirty="0" smtClean="0">
                <a:latin typeface="+mj-ea"/>
                <a:ea typeface="+mj-ea"/>
              </a:rPr>
              <a:t>使用（含</a:t>
            </a:r>
            <a:r>
              <a:rPr lang="en-US" altLang="zh-CN" sz="2200" dirty="0" smtClean="0">
                <a:latin typeface="+mj-ea"/>
                <a:ea typeface="+mj-ea"/>
              </a:rPr>
              <a:t>windows/Mac),</a:t>
            </a:r>
            <a:r>
              <a:rPr lang="zh-CN" altLang="en-US" sz="2200" dirty="0" smtClean="0">
                <a:latin typeface="+mj-ea"/>
                <a:ea typeface="+mj-ea"/>
              </a:rPr>
              <a:t>不支持手机和</a:t>
            </a:r>
            <a:r>
              <a:rPr lang="en-US" altLang="zh-CN" sz="2200" dirty="0" err="1" smtClean="0">
                <a:latin typeface="+mj-ea"/>
                <a:ea typeface="+mj-ea"/>
              </a:rPr>
              <a:t>ipad</a:t>
            </a:r>
            <a:r>
              <a:rPr lang="zh-CN" altLang="en-US" sz="2200" dirty="0" smtClean="0">
                <a:latin typeface="+mj-ea"/>
                <a:ea typeface="+mj-ea"/>
              </a:rPr>
              <a:t>。</a:t>
            </a:r>
            <a:endParaRPr lang="en-US" sz="2200" dirty="0">
              <a:latin typeface="+mj-ea"/>
              <a:ea typeface="+mj-ea"/>
            </a:endParaRPr>
          </a:p>
        </p:txBody>
      </p:sp>
      <p:sp>
        <p:nvSpPr>
          <p:cNvPr id="20" name="矩形 19"/>
          <p:cNvSpPr/>
          <p:nvPr/>
        </p:nvSpPr>
        <p:spPr>
          <a:xfrm>
            <a:off x="0" y="0"/>
            <a:ext cx="9144000" cy="500066"/>
          </a:xfrm>
          <a:prstGeom prst="rect">
            <a:avLst/>
          </a:prstGeom>
          <a:solidFill>
            <a:srgbClr val="143F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2" name="图片 21" descr="igmat 副本.eps"/>
          <p:cNvPicPr>
            <a:picLocks noChangeAspect="1"/>
          </p:cNvPicPr>
          <p:nvPr/>
        </p:nvPicPr>
        <p:blipFill>
          <a:blip r:embed="rId2" cstate="print">
            <a:clrChange>
              <a:clrFrom>
                <a:srgbClr val="FFFFFF"/>
              </a:clrFrom>
              <a:clrTo>
                <a:srgbClr val="FFFFFF">
                  <a:alpha val="0"/>
                </a:srgbClr>
              </a:clrTo>
            </a:clrChange>
          </a:blip>
          <a:stretch>
            <a:fillRect/>
          </a:stretch>
        </p:blipFill>
        <p:spPr>
          <a:xfrm>
            <a:off x="6786578" y="49672"/>
            <a:ext cx="893551" cy="450376"/>
          </a:xfrm>
          <a:prstGeom prst="rect">
            <a:avLst/>
          </a:prstGeom>
        </p:spPr>
      </p:pic>
      <p:sp>
        <p:nvSpPr>
          <p:cNvPr id="23" name="文本框 20"/>
          <p:cNvSpPr txBox="1"/>
          <p:nvPr/>
        </p:nvSpPr>
        <p:spPr>
          <a:xfrm>
            <a:off x="7715272" y="142858"/>
            <a:ext cx="1875404" cy="307777"/>
          </a:xfrm>
          <a:prstGeom prst="rect">
            <a:avLst/>
          </a:prstGeom>
          <a:noFill/>
        </p:spPr>
        <p:txBody>
          <a:bodyPr wrap="square">
            <a:spAutoFit/>
          </a:bodyPr>
          <a:lstStyle/>
          <a:p>
            <a:r>
              <a:rPr lang="en-US" altLang="zh-CN" sz="1400" dirty="0" smtClean="0">
                <a:solidFill>
                  <a:srgbClr val="FFFF00"/>
                </a:solidFill>
              </a:rPr>
              <a:t>www.igmat.cn</a:t>
            </a:r>
          </a:p>
        </p:txBody>
      </p:sp>
      <p:cxnSp>
        <p:nvCxnSpPr>
          <p:cNvPr id="24" name="直接连接符 23"/>
          <p:cNvCxnSpPr/>
          <p:nvPr/>
        </p:nvCxnSpPr>
        <p:spPr>
          <a:xfrm>
            <a:off x="7715272" y="142858"/>
            <a:ext cx="0" cy="272653"/>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3000364" y="1857370"/>
            <a:ext cx="726875" cy="689102"/>
          </a:xfrm>
          <a:prstGeom prst="ellipse">
            <a:avLst/>
          </a:prstGeom>
          <a:solidFill>
            <a:srgbClr val="143F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sz="3600" b="1" dirty="0" smtClean="0">
                <a:latin typeface="微软雅黑" panose="020B0503020204020204" pitchFamily="34" charset="-122"/>
                <a:ea typeface="微软雅黑" panose="020B0503020204020204" pitchFamily="34" charset="-122"/>
              </a:rPr>
              <a:t>B</a:t>
            </a:r>
            <a:endParaRPr lang="zh-HK" altLang="en-US" sz="3600" b="1" dirty="0">
              <a:latin typeface="微软雅黑" panose="020B0503020204020204" pitchFamily="34" charset="-122"/>
              <a:ea typeface="微软雅黑" panose="020B0503020204020204" pitchFamily="34" charset="-122"/>
            </a:endParaRPr>
          </a:p>
        </p:txBody>
      </p:sp>
      <p:sp>
        <p:nvSpPr>
          <p:cNvPr id="26" name="椭圆 25"/>
          <p:cNvSpPr/>
          <p:nvPr/>
        </p:nvSpPr>
        <p:spPr>
          <a:xfrm>
            <a:off x="3071802" y="2857502"/>
            <a:ext cx="726875" cy="689102"/>
          </a:xfrm>
          <a:prstGeom prst="ellipse">
            <a:avLst/>
          </a:prstGeom>
          <a:solidFill>
            <a:srgbClr val="143F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sz="3600" b="1" dirty="0" smtClean="0">
                <a:latin typeface="微软雅黑" panose="020B0503020204020204" pitchFamily="34" charset="-122"/>
                <a:ea typeface="微软雅黑" panose="020B0503020204020204" pitchFamily="34" charset="-122"/>
              </a:rPr>
              <a:t>C</a:t>
            </a:r>
            <a:endParaRPr lang="zh-HK" altLang="en-US" sz="3600" b="1" dirty="0">
              <a:latin typeface="微软雅黑" panose="020B0503020204020204" pitchFamily="34" charset="-122"/>
              <a:ea typeface="微软雅黑" panose="020B0503020204020204" pitchFamily="34" charset="-122"/>
            </a:endParaRPr>
          </a:p>
        </p:txBody>
      </p:sp>
      <p:sp>
        <p:nvSpPr>
          <p:cNvPr id="27" name="椭圆 26"/>
          <p:cNvSpPr/>
          <p:nvPr/>
        </p:nvSpPr>
        <p:spPr>
          <a:xfrm>
            <a:off x="1928794" y="3714758"/>
            <a:ext cx="726875" cy="689102"/>
          </a:xfrm>
          <a:prstGeom prst="ellipse">
            <a:avLst/>
          </a:prstGeom>
          <a:solidFill>
            <a:srgbClr val="143F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sz="3600" b="1" dirty="0" smtClean="0">
                <a:latin typeface="微软雅黑" panose="020B0503020204020204" pitchFamily="34" charset="-122"/>
                <a:ea typeface="微软雅黑" panose="020B0503020204020204" pitchFamily="34" charset="-122"/>
              </a:rPr>
              <a:t>D</a:t>
            </a:r>
            <a:endParaRPr lang="zh-HK" altLang="en-US" sz="3600" b="1" dirty="0">
              <a:latin typeface="微软雅黑" panose="020B0503020204020204" pitchFamily="34" charset="-122"/>
              <a:ea typeface="微软雅黑" panose="020B0503020204020204" pitchFamily="34" charset="-122"/>
            </a:endParaRPr>
          </a:p>
        </p:txBody>
      </p:sp>
      <p:pic>
        <p:nvPicPr>
          <p:cNvPr id="28" name="图片 27" descr="正常反白透明.png"/>
          <p:cNvPicPr>
            <a:picLocks noChangeAspect="1"/>
          </p:cNvPicPr>
          <p:nvPr/>
        </p:nvPicPr>
        <p:blipFill>
          <a:blip r:embed="rId3" cstate="print"/>
          <a:stretch>
            <a:fillRect/>
          </a:stretch>
        </p:blipFill>
        <p:spPr>
          <a:xfrm>
            <a:off x="214282" y="67426"/>
            <a:ext cx="1000132" cy="432622"/>
          </a:xfrm>
          <a:prstGeom prst="rect">
            <a:avLst/>
          </a:prstGeom>
        </p:spPr>
      </p:pic>
      <p:sp>
        <p:nvSpPr>
          <p:cNvPr id="29" name="TextBox 28"/>
          <p:cNvSpPr txBox="1"/>
          <p:nvPr/>
        </p:nvSpPr>
        <p:spPr>
          <a:xfrm>
            <a:off x="1285852" y="142858"/>
            <a:ext cx="2857520" cy="369332"/>
          </a:xfrm>
          <a:prstGeom prst="rect">
            <a:avLst/>
          </a:prstGeom>
          <a:noFill/>
        </p:spPr>
        <p:txBody>
          <a:bodyPr wrap="square" rtlCol="0">
            <a:spAutoFit/>
          </a:bodyPr>
          <a:lstStyle/>
          <a:p>
            <a:r>
              <a:rPr lang="en-US" altLang="zh-CN" dirty="0" err="1" smtClean="0">
                <a:solidFill>
                  <a:schemeClr val="bg1"/>
                </a:solidFill>
              </a:rPr>
              <a:t>igmat</a:t>
            </a:r>
            <a:r>
              <a:rPr lang="en-US" altLang="zh-CN" dirty="0" smtClean="0">
                <a:solidFill>
                  <a:schemeClr val="bg1"/>
                </a:solidFill>
              </a:rPr>
              <a:t>-RC</a:t>
            </a:r>
            <a:r>
              <a:rPr lang="zh-CN" altLang="en-US" dirty="0" smtClean="0">
                <a:solidFill>
                  <a:schemeClr val="bg1"/>
                </a:solidFill>
              </a:rPr>
              <a:t>系统使用说明</a:t>
            </a:r>
            <a:endParaRPr lang="zh-CN" altLang="en-US" dirty="0">
              <a:solidFill>
                <a:schemeClr val="bg1"/>
              </a:solidFill>
            </a:endParaRPr>
          </a:p>
        </p:txBody>
      </p:sp>
    </p:spTree>
    <p:extLst>
      <p:ext uri="{BB962C8B-B14F-4D97-AF65-F5344CB8AC3E}">
        <p14:creationId xmlns="" xmlns:p14="http://schemas.microsoft.com/office/powerpoint/2010/main" val="2654188106"/>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流程图: 过程 29"/>
          <p:cNvSpPr/>
          <p:nvPr/>
        </p:nvSpPr>
        <p:spPr>
          <a:xfrm rot="2700000">
            <a:off x="3814403" y="2132902"/>
            <a:ext cx="1571636" cy="1539044"/>
          </a:xfrm>
          <a:prstGeom prst="flowChartProcess">
            <a:avLst/>
          </a:prstGeom>
          <a:solidFill>
            <a:srgbClr val="143F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89"/>
          <p:cNvGrpSpPr/>
          <p:nvPr/>
        </p:nvGrpSpPr>
        <p:grpSpPr>
          <a:xfrm>
            <a:off x="394554" y="857238"/>
            <a:ext cx="3399525" cy="1632096"/>
            <a:chOff x="435496" y="1519706"/>
            <a:chExt cx="2246643" cy="2176128"/>
          </a:xfrm>
        </p:grpSpPr>
        <p:sp>
          <p:nvSpPr>
            <p:cNvPr id="91" name="矩形 90"/>
            <p:cNvSpPr/>
            <p:nvPr/>
          </p:nvSpPr>
          <p:spPr>
            <a:xfrm>
              <a:off x="435496" y="1931249"/>
              <a:ext cx="2246643" cy="1764585"/>
            </a:xfrm>
            <a:prstGeom prst="rect">
              <a:avLst/>
            </a:prstGeom>
          </p:spPr>
          <p:txBody>
            <a:bodyPr wrap="square">
              <a:spAutoFit/>
            </a:bodyPr>
            <a:lstStyle/>
            <a:p>
              <a:r>
                <a:rPr lang="zh-CN" altLang="en-US" sz="2000" dirty="0" smtClean="0"/>
                <a:t>系统账号有效期</a:t>
              </a:r>
              <a:r>
                <a:rPr lang="en-US" altLang="zh-CN" sz="2000" dirty="0" smtClean="0"/>
                <a:t>4</a:t>
              </a:r>
              <a:r>
                <a:rPr lang="zh-CN" altLang="en-US" sz="2000" dirty="0" smtClean="0"/>
                <a:t>个月，推广期普通题库</a:t>
              </a:r>
              <a:r>
                <a:rPr lang="en-US" altLang="zh-CN" sz="2000" dirty="0" smtClean="0"/>
                <a:t>199</a:t>
              </a:r>
              <a:r>
                <a:rPr lang="zh-CN" altLang="en-US" sz="2000" dirty="0" smtClean="0"/>
                <a:t>元，加入绝密题库</a:t>
              </a:r>
              <a:r>
                <a:rPr lang="en-US" altLang="zh-CN" sz="2000" dirty="0" smtClean="0"/>
                <a:t>369</a:t>
              </a:r>
              <a:r>
                <a:rPr lang="zh-CN" altLang="en-US" sz="2000" dirty="0" smtClean="0"/>
                <a:t>元，不可单独购买绝密题库</a:t>
              </a:r>
              <a:r>
                <a:rPr lang="zh-CN" altLang="en-US" sz="1100" dirty="0" smtClean="0"/>
                <a:t>。</a:t>
              </a:r>
              <a:endParaRPr lang="en-US" altLang="zh-CN" sz="1100" dirty="0" smtClean="0"/>
            </a:p>
          </p:txBody>
        </p:sp>
        <p:sp>
          <p:nvSpPr>
            <p:cNvPr id="92" name="文本框 48"/>
            <p:cNvSpPr txBox="1"/>
            <p:nvPr/>
          </p:nvSpPr>
          <p:spPr>
            <a:xfrm>
              <a:off x="457993" y="1519706"/>
              <a:ext cx="2171700" cy="492443"/>
            </a:xfrm>
            <a:prstGeom prst="rect">
              <a:avLst/>
            </a:prstGeom>
            <a:noFill/>
          </p:spPr>
          <p:txBody>
            <a:bodyPr wrap="square" rtlCol="0">
              <a:spAutoFit/>
            </a:bodyPr>
            <a:lstStyle/>
            <a:p>
              <a:r>
                <a:rPr lang="zh-CN" altLang="en-US" b="1" dirty="0" smtClean="0">
                  <a:solidFill>
                    <a:srgbClr val="143F58"/>
                  </a:solidFill>
                  <a:latin typeface="微软雅黑" panose="020B0503020204020204" pitchFamily="34" charset="-122"/>
                  <a:ea typeface="微软雅黑" panose="020B0503020204020204" pitchFamily="34" charset="-122"/>
                </a:rPr>
                <a:t>系统账号有效期及费用</a:t>
              </a:r>
              <a:endParaRPr lang="zh-HK" altLang="en-US" b="1" dirty="0">
                <a:solidFill>
                  <a:srgbClr val="143F58"/>
                </a:solidFill>
                <a:latin typeface="微软雅黑" panose="020B0503020204020204" pitchFamily="34" charset="-122"/>
                <a:ea typeface="微软雅黑" panose="020B0503020204020204" pitchFamily="34" charset="-122"/>
              </a:endParaRPr>
            </a:p>
          </p:txBody>
        </p:sp>
        <p:sp>
          <p:nvSpPr>
            <p:cNvPr id="93" name="矩形 92"/>
            <p:cNvSpPr/>
            <p:nvPr/>
          </p:nvSpPr>
          <p:spPr>
            <a:xfrm>
              <a:off x="540271" y="1898406"/>
              <a:ext cx="1355204" cy="45887"/>
            </a:xfrm>
            <a:prstGeom prst="rect">
              <a:avLst/>
            </a:prstGeom>
            <a:solidFill>
              <a:srgbClr val="143F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grpSp>
      <p:grpSp>
        <p:nvGrpSpPr>
          <p:cNvPr id="3" name="组合 93"/>
          <p:cNvGrpSpPr/>
          <p:nvPr/>
        </p:nvGrpSpPr>
        <p:grpSpPr>
          <a:xfrm>
            <a:off x="285370" y="3051117"/>
            <a:ext cx="3740720" cy="1776961"/>
            <a:chOff x="435496" y="4513919"/>
            <a:chExt cx="2171700" cy="1524670"/>
          </a:xfrm>
        </p:grpSpPr>
        <p:sp>
          <p:nvSpPr>
            <p:cNvPr id="95" name="矩形 94"/>
            <p:cNvSpPr/>
            <p:nvPr/>
          </p:nvSpPr>
          <p:spPr>
            <a:xfrm>
              <a:off x="435496" y="4903050"/>
              <a:ext cx="2029080" cy="1135539"/>
            </a:xfrm>
            <a:prstGeom prst="rect">
              <a:avLst/>
            </a:prstGeom>
          </p:spPr>
          <p:txBody>
            <a:bodyPr wrap="square">
              <a:spAutoFit/>
            </a:bodyPr>
            <a:lstStyle/>
            <a:p>
              <a:pPr lvl="0" algn="just"/>
              <a:r>
                <a:rPr lang="zh-CN" altLang="en-US" sz="2000" dirty="0" smtClean="0">
                  <a:latin typeface="+mj-ea"/>
                  <a:ea typeface="+mj-ea"/>
                </a:rPr>
                <a:t>使用普通题库一段时间后可加</a:t>
              </a:r>
              <a:r>
                <a:rPr lang="en-US" altLang="zh-CN" sz="2000" dirty="0" smtClean="0">
                  <a:latin typeface="+mj-ea"/>
                  <a:ea typeface="+mj-ea"/>
                </a:rPr>
                <a:t>170</a:t>
              </a:r>
              <a:r>
                <a:rPr lang="zh-CN" altLang="en-US" sz="2000" dirty="0" smtClean="0">
                  <a:latin typeface="+mj-ea"/>
                  <a:ea typeface="+mj-ea"/>
                </a:rPr>
                <a:t>元升级绝密题库，但期限不叠加，仍以购买普通题库日算起，因此建议一次到位</a:t>
              </a:r>
              <a:endParaRPr lang="zh-HK" altLang="zh-HK" sz="2000" dirty="0">
                <a:solidFill>
                  <a:srgbClr val="666666"/>
                </a:solidFill>
                <a:latin typeface="+mj-ea"/>
                <a:ea typeface="+mj-ea"/>
              </a:endParaRPr>
            </a:p>
          </p:txBody>
        </p:sp>
        <p:sp>
          <p:nvSpPr>
            <p:cNvPr id="96" name="文本框 50"/>
            <p:cNvSpPr txBox="1"/>
            <p:nvPr/>
          </p:nvSpPr>
          <p:spPr>
            <a:xfrm>
              <a:off x="435496" y="4513919"/>
              <a:ext cx="2171700" cy="316895"/>
            </a:xfrm>
            <a:prstGeom prst="rect">
              <a:avLst/>
            </a:prstGeom>
            <a:noFill/>
          </p:spPr>
          <p:txBody>
            <a:bodyPr wrap="square" rtlCol="0">
              <a:spAutoFit/>
            </a:bodyPr>
            <a:lstStyle/>
            <a:p>
              <a:r>
                <a:rPr lang="zh-CN" altLang="en-US" b="1" dirty="0" smtClean="0">
                  <a:solidFill>
                    <a:srgbClr val="143F58"/>
                  </a:solidFill>
                  <a:latin typeface="微软雅黑" panose="020B0503020204020204" pitchFamily="34" charset="-122"/>
                  <a:ea typeface="微软雅黑" panose="020B0503020204020204" pitchFamily="34" charset="-122"/>
                </a:rPr>
                <a:t>普通题库升级到绝密题库</a:t>
              </a:r>
              <a:endParaRPr lang="zh-HK" altLang="en-US" b="1" dirty="0">
                <a:solidFill>
                  <a:srgbClr val="143F58"/>
                </a:solidFill>
                <a:latin typeface="微软雅黑" panose="020B0503020204020204" pitchFamily="34" charset="-122"/>
                <a:ea typeface="微软雅黑" panose="020B0503020204020204" pitchFamily="34" charset="-122"/>
              </a:endParaRPr>
            </a:p>
          </p:txBody>
        </p:sp>
        <p:sp>
          <p:nvSpPr>
            <p:cNvPr id="97" name="矩形 96"/>
            <p:cNvSpPr/>
            <p:nvPr/>
          </p:nvSpPr>
          <p:spPr>
            <a:xfrm>
              <a:off x="501414" y="4764817"/>
              <a:ext cx="1463003" cy="45887"/>
            </a:xfrm>
            <a:prstGeom prst="rect">
              <a:avLst/>
            </a:prstGeom>
            <a:solidFill>
              <a:srgbClr val="143F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grpSp>
      <p:grpSp>
        <p:nvGrpSpPr>
          <p:cNvPr id="4" name="组合 97"/>
          <p:cNvGrpSpPr/>
          <p:nvPr/>
        </p:nvGrpSpPr>
        <p:grpSpPr>
          <a:xfrm>
            <a:off x="6028487" y="812631"/>
            <a:ext cx="2831678" cy="1323997"/>
            <a:chOff x="435496" y="1542119"/>
            <a:chExt cx="2281867" cy="1238110"/>
          </a:xfrm>
        </p:grpSpPr>
        <p:sp>
          <p:nvSpPr>
            <p:cNvPr id="99" name="矩形 98"/>
            <p:cNvSpPr/>
            <p:nvPr/>
          </p:nvSpPr>
          <p:spPr>
            <a:xfrm>
              <a:off x="470720" y="2118263"/>
              <a:ext cx="2246643" cy="661966"/>
            </a:xfrm>
            <a:prstGeom prst="rect">
              <a:avLst/>
            </a:prstGeom>
          </p:spPr>
          <p:txBody>
            <a:bodyPr wrap="square">
              <a:spAutoFit/>
            </a:bodyPr>
            <a:lstStyle/>
            <a:p>
              <a:pPr lvl="0" algn="just"/>
              <a:r>
                <a:rPr lang="zh-CN" altLang="en-US" sz="2000" dirty="0" smtClean="0"/>
                <a:t>会</a:t>
              </a:r>
              <a:r>
                <a:rPr lang="zh-CN" altLang="en-US" sz="2000" dirty="0" smtClean="0"/>
                <a:t>持续更新但不会额外收费</a:t>
              </a:r>
              <a:endParaRPr lang="zh-HK" altLang="zh-HK" sz="2000" dirty="0">
                <a:solidFill>
                  <a:srgbClr val="666666"/>
                </a:solidFill>
                <a:latin typeface="微软雅黑" panose="020B0503020204020204" pitchFamily="34" charset="-122"/>
                <a:ea typeface="微软雅黑" panose="020B0503020204020204" pitchFamily="34" charset="-122"/>
              </a:endParaRPr>
            </a:p>
          </p:txBody>
        </p:sp>
        <p:sp>
          <p:nvSpPr>
            <p:cNvPr id="100" name="文本框 60"/>
            <p:cNvSpPr txBox="1"/>
            <p:nvPr/>
          </p:nvSpPr>
          <p:spPr>
            <a:xfrm>
              <a:off x="435496" y="1542119"/>
              <a:ext cx="2171700" cy="604404"/>
            </a:xfrm>
            <a:prstGeom prst="rect">
              <a:avLst/>
            </a:prstGeom>
            <a:noFill/>
          </p:spPr>
          <p:txBody>
            <a:bodyPr wrap="square" rtlCol="0">
              <a:spAutoFit/>
            </a:bodyPr>
            <a:lstStyle/>
            <a:p>
              <a:r>
                <a:rPr lang="zh-CN" altLang="en-US" b="1" dirty="0" smtClean="0">
                  <a:solidFill>
                    <a:srgbClr val="143F58"/>
                  </a:solidFill>
                  <a:latin typeface="微软雅黑" panose="020B0503020204020204" pitchFamily="34" charset="-122"/>
                  <a:ea typeface="微软雅黑" panose="020B0503020204020204" pitchFamily="34" charset="-122"/>
                </a:rPr>
                <a:t>普通</a:t>
              </a:r>
              <a:r>
                <a:rPr lang="en-US" altLang="zh-CN" b="1" dirty="0" smtClean="0">
                  <a:solidFill>
                    <a:srgbClr val="143F58"/>
                  </a:solidFill>
                  <a:latin typeface="微软雅黑" panose="020B0503020204020204" pitchFamily="34" charset="-122"/>
                  <a:ea typeface="微软雅黑" panose="020B0503020204020204" pitchFamily="34" charset="-122"/>
                </a:rPr>
                <a:t>/</a:t>
              </a:r>
              <a:r>
                <a:rPr lang="zh-CN" altLang="en-US" b="1" dirty="0" smtClean="0">
                  <a:solidFill>
                    <a:srgbClr val="143F58"/>
                  </a:solidFill>
                  <a:latin typeface="微软雅黑" panose="020B0503020204020204" pitchFamily="34" charset="-122"/>
                  <a:ea typeface="微软雅黑" panose="020B0503020204020204" pitchFamily="34" charset="-122"/>
                </a:rPr>
                <a:t>绝密</a:t>
              </a:r>
              <a:r>
                <a:rPr lang="zh-CN" altLang="en-US" b="1" dirty="0" smtClean="0">
                  <a:solidFill>
                    <a:srgbClr val="143F58"/>
                  </a:solidFill>
                  <a:latin typeface="微软雅黑" panose="020B0503020204020204" pitchFamily="34" charset="-122"/>
                  <a:ea typeface="微软雅黑" panose="020B0503020204020204" pitchFamily="34" charset="-122"/>
                </a:rPr>
                <a:t>题库会更新么？更新后会额外收费么？</a:t>
              </a:r>
              <a:endParaRPr lang="zh-HK" altLang="en-US" b="1" dirty="0">
                <a:solidFill>
                  <a:srgbClr val="143F58"/>
                </a:solidFill>
                <a:latin typeface="微软雅黑" panose="020B0503020204020204" pitchFamily="34" charset="-122"/>
                <a:ea typeface="微软雅黑" panose="020B0503020204020204" pitchFamily="34" charset="-122"/>
              </a:endParaRPr>
            </a:p>
          </p:txBody>
        </p:sp>
        <p:sp>
          <p:nvSpPr>
            <p:cNvPr id="101" name="矩形 100"/>
            <p:cNvSpPr/>
            <p:nvPr/>
          </p:nvSpPr>
          <p:spPr>
            <a:xfrm>
              <a:off x="528287" y="2084598"/>
              <a:ext cx="1740605" cy="33665"/>
            </a:xfrm>
            <a:prstGeom prst="rect">
              <a:avLst/>
            </a:prstGeom>
            <a:solidFill>
              <a:srgbClr val="143F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grpSp>
      <p:grpSp>
        <p:nvGrpSpPr>
          <p:cNvPr id="5" name="组合 101"/>
          <p:cNvGrpSpPr/>
          <p:nvPr/>
        </p:nvGrpSpPr>
        <p:grpSpPr>
          <a:xfrm>
            <a:off x="5932952" y="2979618"/>
            <a:ext cx="3074902" cy="1701389"/>
            <a:chOff x="435495" y="4513918"/>
            <a:chExt cx="3074902" cy="2268518"/>
          </a:xfrm>
        </p:grpSpPr>
        <p:sp>
          <p:nvSpPr>
            <p:cNvPr id="103" name="矩形 102"/>
            <p:cNvSpPr/>
            <p:nvPr/>
          </p:nvSpPr>
          <p:spPr>
            <a:xfrm>
              <a:off x="503303" y="5017851"/>
              <a:ext cx="3007094" cy="1764585"/>
            </a:xfrm>
            <a:prstGeom prst="rect">
              <a:avLst/>
            </a:prstGeom>
          </p:spPr>
          <p:txBody>
            <a:bodyPr wrap="square">
              <a:spAutoFit/>
            </a:bodyPr>
            <a:lstStyle/>
            <a:p>
              <a:r>
                <a:rPr lang="zh-CN" altLang="en-US" sz="2000" dirty="0" smtClean="0">
                  <a:latin typeface="+mj-ea"/>
                  <a:ea typeface="+mj-ea"/>
                </a:rPr>
                <a:t>可发送邮件到 </a:t>
              </a:r>
              <a:r>
                <a:rPr lang="en-US" altLang="zh-CN" sz="2000" dirty="0" smtClean="0">
                  <a:latin typeface="+mj-ea"/>
                  <a:ea typeface="+mj-ea"/>
                </a:rPr>
                <a:t>service@igmat.cn</a:t>
              </a:r>
              <a:r>
                <a:rPr lang="zh-CN" altLang="en-US" sz="2000" dirty="0" smtClean="0">
                  <a:latin typeface="+mj-ea"/>
                  <a:ea typeface="+mj-ea"/>
                </a:rPr>
                <a:t>，若被采纳将反馈被更新改善到系统中</a:t>
              </a:r>
              <a:endParaRPr lang="en-US" sz="2000" dirty="0">
                <a:latin typeface="+mj-ea"/>
                <a:ea typeface="+mj-ea"/>
              </a:endParaRPr>
            </a:p>
          </p:txBody>
        </p:sp>
        <p:sp>
          <p:nvSpPr>
            <p:cNvPr id="104" name="文本框 64"/>
            <p:cNvSpPr txBox="1"/>
            <p:nvPr/>
          </p:nvSpPr>
          <p:spPr>
            <a:xfrm>
              <a:off x="435495" y="4513918"/>
              <a:ext cx="2951741" cy="492442"/>
            </a:xfrm>
            <a:prstGeom prst="rect">
              <a:avLst/>
            </a:prstGeom>
            <a:noFill/>
          </p:spPr>
          <p:txBody>
            <a:bodyPr wrap="square" rtlCol="0">
              <a:spAutoFit/>
            </a:bodyPr>
            <a:lstStyle/>
            <a:p>
              <a:r>
                <a:rPr lang="zh-CN" altLang="en-US" b="1" dirty="0" smtClean="0">
                  <a:solidFill>
                    <a:srgbClr val="143F58"/>
                  </a:solidFill>
                  <a:latin typeface="微软雅黑" panose="020B0503020204020204" pitchFamily="34" charset="-122"/>
                  <a:ea typeface="微软雅黑" panose="020B0503020204020204" pitchFamily="34" charset="-122"/>
                </a:rPr>
                <a:t>想就某题提出疑惑如何操作</a:t>
              </a:r>
              <a:endParaRPr lang="zh-HK" altLang="en-US" b="1" dirty="0">
                <a:solidFill>
                  <a:srgbClr val="143F58"/>
                </a:solidFill>
                <a:latin typeface="微软雅黑" panose="020B0503020204020204" pitchFamily="34" charset="-122"/>
                <a:ea typeface="微软雅黑" panose="020B0503020204020204" pitchFamily="34" charset="-122"/>
              </a:endParaRPr>
            </a:p>
          </p:txBody>
        </p:sp>
      </p:grpSp>
      <p:sp>
        <p:nvSpPr>
          <p:cNvPr id="106" name="TextBox 105"/>
          <p:cNvSpPr txBox="1"/>
          <p:nvPr/>
        </p:nvSpPr>
        <p:spPr>
          <a:xfrm>
            <a:off x="3571868" y="2357436"/>
            <a:ext cx="2088107" cy="954107"/>
          </a:xfrm>
          <a:prstGeom prst="rect">
            <a:avLst/>
          </a:prstGeom>
          <a:noFill/>
        </p:spPr>
        <p:txBody>
          <a:bodyPr wrap="square" rtlCol="0">
            <a:spAutoFit/>
          </a:bodyPr>
          <a:lstStyle/>
          <a:p>
            <a:pPr algn="ctr"/>
            <a:r>
              <a:rPr lang="zh-CN" altLang="en-US" sz="2800" b="1" dirty="0" smtClean="0">
                <a:solidFill>
                  <a:schemeClr val="bg1"/>
                </a:solidFill>
                <a:latin typeface="微软雅黑" pitchFamily="34" charset="-122"/>
                <a:ea typeface="微软雅黑" pitchFamily="34" charset="-122"/>
              </a:rPr>
              <a:t>一些</a:t>
            </a:r>
            <a:endParaRPr lang="en-US" altLang="zh-CN" sz="2800" b="1" dirty="0" smtClean="0">
              <a:solidFill>
                <a:schemeClr val="bg1"/>
              </a:solidFill>
              <a:latin typeface="微软雅黑" pitchFamily="34" charset="-122"/>
              <a:ea typeface="微软雅黑" pitchFamily="34" charset="-122"/>
            </a:endParaRPr>
          </a:p>
          <a:p>
            <a:pPr algn="ctr"/>
            <a:r>
              <a:rPr lang="zh-CN" altLang="en-US" sz="2800" b="1" dirty="0" smtClean="0">
                <a:solidFill>
                  <a:schemeClr val="bg1"/>
                </a:solidFill>
                <a:latin typeface="微软雅黑" pitchFamily="34" charset="-122"/>
                <a:ea typeface="微软雅黑" pitchFamily="34" charset="-122"/>
              </a:rPr>
              <a:t>问题说明</a:t>
            </a:r>
            <a:endParaRPr lang="zh-CN" altLang="en-US" sz="2800" b="1" dirty="0">
              <a:solidFill>
                <a:schemeClr val="bg1"/>
              </a:solidFill>
              <a:latin typeface="微软雅黑" pitchFamily="34" charset="-122"/>
              <a:ea typeface="微软雅黑" pitchFamily="34" charset="-122"/>
            </a:endParaRPr>
          </a:p>
        </p:txBody>
      </p:sp>
      <p:sp>
        <p:nvSpPr>
          <p:cNvPr id="25" name="矩形 24"/>
          <p:cNvSpPr/>
          <p:nvPr/>
        </p:nvSpPr>
        <p:spPr>
          <a:xfrm>
            <a:off x="0" y="0"/>
            <a:ext cx="9144000" cy="500066"/>
          </a:xfrm>
          <a:prstGeom prst="rect">
            <a:avLst/>
          </a:prstGeom>
          <a:solidFill>
            <a:srgbClr val="143F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7" name="图片 26" descr="igmat 副本.eps"/>
          <p:cNvPicPr>
            <a:picLocks noChangeAspect="1"/>
          </p:cNvPicPr>
          <p:nvPr/>
        </p:nvPicPr>
        <p:blipFill>
          <a:blip r:embed="rId2" cstate="print">
            <a:clrChange>
              <a:clrFrom>
                <a:srgbClr val="FFFFFF"/>
              </a:clrFrom>
              <a:clrTo>
                <a:srgbClr val="FFFFFF">
                  <a:alpha val="0"/>
                </a:srgbClr>
              </a:clrTo>
            </a:clrChange>
          </a:blip>
          <a:stretch>
            <a:fillRect/>
          </a:stretch>
        </p:blipFill>
        <p:spPr>
          <a:xfrm>
            <a:off x="6786578" y="49672"/>
            <a:ext cx="893551" cy="450376"/>
          </a:xfrm>
          <a:prstGeom prst="rect">
            <a:avLst/>
          </a:prstGeom>
        </p:spPr>
      </p:pic>
      <p:sp>
        <p:nvSpPr>
          <p:cNvPr id="28" name="文本框 20"/>
          <p:cNvSpPr txBox="1"/>
          <p:nvPr/>
        </p:nvSpPr>
        <p:spPr>
          <a:xfrm>
            <a:off x="7715272" y="142858"/>
            <a:ext cx="1875404" cy="307777"/>
          </a:xfrm>
          <a:prstGeom prst="rect">
            <a:avLst/>
          </a:prstGeom>
          <a:noFill/>
        </p:spPr>
        <p:txBody>
          <a:bodyPr wrap="square">
            <a:spAutoFit/>
          </a:bodyPr>
          <a:lstStyle/>
          <a:p>
            <a:r>
              <a:rPr lang="en-US" altLang="zh-CN" sz="1400" dirty="0" smtClean="0">
                <a:solidFill>
                  <a:srgbClr val="FFFF00"/>
                </a:solidFill>
              </a:rPr>
              <a:t>www.igmat.cn</a:t>
            </a:r>
          </a:p>
        </p:txBody>
      </p:sp>
      <p:cxnSp>
        <p:nvCxnSpPr>
          <p:cNvPr id="29" name="直接连接符 28"/>
          <p:cNvCxnSpPr/>
          <p:nvPr/>
        </p:nvCxnSpPr>
        <p:spPr>
          <a:xfrm>
            <a:off x="7715272" y="142858"/>
            <a:ext cx="0" cy="272653"/>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31" name="图片 30" descr="正常反白透明.png"/>
          <p:cNvPicPr>
            <a:picLocks noChangeAspect="1"/>
          </p:cNvPicPr>
          <p:nvPr/>
        </p:nvPicPr>
        <p:blipFill>
          <a:blip r:embed="rId3" cstate="print"/>
          <a:stretch>
            <a:fillRect/>
          </a:stretch>
        </p:blipFill>
        <p:spPr>
          <a:xfrm>
            <a:off x="214282" y="67426"/>
            <a:ext cx="1000132" cy="432622"/>
          </a:xfrm>
          <a:prstGeom prst="rect">
            <a:avLst/>
          </a:prstGeom>
        </p:spPr>
      </p:pic>
      <p:sp>
        <p:nvSpPr>
          <p:cNvPr id="32" name="TextBox 31"/>
          <p:cNvSpPr txBox="1"/>
          <p:nvPr/>
        </p:nvSpPr>
        <p:spPr>
          <a:xfrm>
            <a:off x="1285852" y="142858"/>
            <a:ext cx="2857520" cy="369332"/>
          </a:xfrm>
          <a:prstGeom prst="rect">
            <a:avLst/>
          </a:prstGeom>
          <a:noFill/>
        </p:spPr>
        <p:txBody>
          <a:bodyPr wrap="square" rtlCol="0">
            <a:spAutoFit/>
          </a:bodyPr>
          <a:lstStyle/>
          <a:p>
            <a:r>
              <a:rPr lang="en-US" altLang="zh-CN" dirty="0" err="1" smtClean="0">
                <a:solidFill>
                  <a:schemeClr val="bg1"/>
                </a:solidFill>
              </a:rPr>
              <a:t>igmat</a:t>
            </a:r>
            <a:r>
              <a:rPr lang="en-US" altLang="zh-CN" dirty="0" smtClean="0">
                <a:solidFill>
                  <a:schemeClr val="bg1"/>
                </a:solidFill>
              </a:rPr>
              <a:t>-RC</a:t>
            </a:r>
            <a:r>
              <a:rPr lang="zh-CN" altLang="en-US" dirty="0" smtClean="0">
                <a:solidFill>
                  <a:schemeClr val="bg1"/>
                </a:solidFill>
              </a:rPr>
              <a:t>系统使用说明</a:t>
            </a:r>
            <a:endParaRPr lang="zh-CN" altLang="en-US" dirty="0">
              <a:solidFill>
                <a:schemeClr val="bg1"/>
              </a:solidFill>
            </a:endParaRPr>
          </a:p>
        </p:txBody>
      </p:sp>
      <p:sp>
        <p:nvSpPr>
          <p:cNvPr id="26" name="矩形 25"/>
          <p:cNvSpPr/>
          <p:nvPr/>
        </p:nvSpPr>
        <p:spPr>
          <a:xfrm>
            <a:off x="6072197" y="3286130"/>
            <a:ext cx="2736000" cy="34415"/>
          </a:xfrm>
          <a:prstGeom prst="rect">
            <a:avLst/>
          </a:prstGeom>
          <a:solidFill>
            <a:srgbClr val="143F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Tree>
    <p:extLst>
      <p:ext uri="{BB962C8B-B14F-4D97-AF65-F5344CB8AC3E}">
        <p14:creationId xmlns="" xmlns:p14="http://schemas.microsoft.com/office/powerpoint/2010/main" val="2654188106"/>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txBox="1">
            <a:spLocks/>
          </p:cNvSpPr>
          <p:nvPr/>
        </p:nvSpPr>
        <p:spPr>
          <a:xfrm>
            <a:off x="357158" y="1142990"/>
            <a:ext cx="8229600" cy="794136"/>
          </a:xfrm>
          <a:prstGeom prst="rect">
            <a:avLst/>
          </a:prstGeom>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zh-CN" altLang="en-US" sz="4400" b="1" i="0" u="none" strike="noStrike" kern="1200" cap="none" spc="0" normalizeH="0" baseline="0" noProof="0" dirty="0" smtClean="0">
                <a:ln>
                  <a:noFill/>
                </a:ln>
                <a:solidFill>
                  <a:srgbClr val="143F58"/>
                </a:solidFill>
                <a:effectLst/>
                <a:uLnTx/>
                <a:uFillTx/>
                <a:latin typeface="微软雅黑" pitchFamily="34" charset="-122"/>
                <a:ea typeface="微软雅黑" pitchFamily="34" charset="-122"/>
                <a:cs typeface="+mj-cs"/>
              </a:rPr>
              <a:t>            使用问题咨询</a:t>
            </a:r>
            <a:r>
              <a:rPr lang="zh-CN" altLang="en-US" sz="4400" b="1" dirty="0" smtClean="0">
                <a:solidFill>
                  <a:srgbClr val="143F58"/>
                </a:solidFill>
                <a:latin typeface="微软雅黑" pitchFamily="34" charset="-122"/>
                <a:ea typeface="微软雅黑" pitchFamily="34" charset="-122"/>
                <a:cs typeface="+mj-cs"/>
              </a:rPr>
              <a:t>方式</a:t>
            </a:r>
            <a:endParaRPr kumimoji="0" lang="en-US" sz="4400" b="1" i="0" u="none" strike="noStrike" kern="1200" cap="none" spc="0" normalizeH="0" baseline="0" noProof="0" dirty="0">
              <a:ln>
                <a:noFill/>
              </a:ln>
              <a:solidFill>
                <a:srgbClr val="143F58"/>
              </a:solidFill>
              <a:effectLst/>
              <a:uLnTx/>
              <a:uFillTx/>
              <a:latin typeface="微软雅黑" pitchFamily="34" charset="-122"/>
              <a:ea typeface="微软雅黑" pitchFamily="34" charset="-122"/>
              <a:cs typeface="+mj-cs"/>
            </a:endParaRPr>
          </a:p>
        </p:txBody>
      </p:sp>
      <p:sp>
        <p:nvSpPr>
          <p:cNvPr id="16" name="TextBox 15"/>
          <p:cNvSpPr txBox="1"/>
          <p:nvPr/>
        </p:nvSpPr>
        <p:spPr>
          <a:xfrm>
            <a:off x="1785918" y="2428874"/>
            <a:ext cx="6400800" cy="1631216"/>
          </a:xfrm>
          <a:prstGeom prst="rect">
            <a:avLst/>
          </a:prstGeom>
          <a:noFill/>
        </p:spPr>
        <p:txBody>
          <a:bodyPr wrap="square" rtlCol="0">
            <a:spAutoFit/>
          </a:bodyPr>
          <a:lstStyle/>
          <a:p>
            <a:r>
              <a:rPr lang="zh-CN" altLang="en-US" sz="2000" b="1" dirty="0" smtClean="0">
                <a:solidFill>
                  <a:srgbClr val="143F58"/>
                </a:solidFill>
                <a:latin typeface="微软雅黑" pitchFamily="34" charset="-122"/>
                <a:ea typeface="微软雅黑" pitchFamily="34" charset="-122"/>
              </a:rPr>
              <a:t>咨询电话：</a:t>
            </a:r>
            <a:r>
              <a:rPr lang="en-US" altLang="zh-CN" sz="2000" b="1" dirty="0" smtClean="0">
                <a:solidFill>
                  <a:srgbClr val="143F58"/>
                </a:solidFill>
                <a:latin typeface="微软雅黑" pitchFamily="34" charset="-122"/>
                <a:ea typeface="微软雅黑" pitchFamily="34" charset="-122"/>
              </a:rPr>
              <a:t>021-31007022</a:t>
            </a:r>
          </a:p>
          <a:p>
            <a:r>
              <a:rPr lang="zh-CN" altLang="en-US" sz="2000" b="1" dirty="0" smtClean="0">
                <a:solidFill>
                  <a:srgbClr val="143F58"/>
                </a:solidFill>
                <a:latin typeface="微软雅黑" pitchFamily="34" charset="-122"/>
                <a:ea typeface="微软雅黑" pitchFamily="34" charset="-122"/>
              </a:rPr>
              <a:t>咨询邮箱：</a:t>
            </a:r>
            <a:r>
              <a:rPr lang="en-US" altLang="zh-CN" sz="2000" b="1" dirty="0" smtClean="0">
                <a:solidFill>
                  <a:srgbClr val="143F58"/>
                </a:solidFill>
                <a:latin typeface="微软雅黑" pitchFamily="34" charset="-122"/>
                <a:ea typeface="微软雅黑" pitchFamily="34" charset="-122"/>
              </a:rPr>
              <a:t>service@igmat.cn</a:t>
            </a:r>
          </a:p>
          <a:p>
            <a:endParaRPr lang="en-US" altLang="zh-CN" sz="2000" b="1" dirty="0" smtClean="0">
              <a:solidFill>
                <a:srgbClr val="143F58"/>
              </a:solidFill>
              <a:latin typeface="微软雅黑" pitchFamily="34" charset="-122"/>
              <a:ea typeface="微软雅黑" pitchFamily="34" charset="-122"/>
            </a:endParaRPr>
          </a:p>
          <a:p>
            <a:r>
              <a:rPr lang="zh-CN" altLang="en-US" sz="2000" b="1" dirty="0" smtClean="0">
                <a:solidFill>
                  <a:srgbClr val="143F58"/>
                </a:solidFill>
                <a:latin typeface="微软雅黑" pitchFamily="34" charset="-122"/>
                <a:ea typeface="微软雅黑" pitchFamily="34" charset="-122"/>
              </a:rPr>
              <a:t>咨询老师微信</a:t>
            </a:r>
            <a:r>
              <a:rPr lang="en-US" altLang="zh-CN" sz="2000" b="1" dirty="0" smtClean="0">
                <a:solidFill>
                  <a:srgbClr val="143F58"/>
                </a:solidFill>
                <a:latin typeface="微软雅黑" pitchFamily="34" charset="-122"/>
                <a:ea typeface="微软雅黑" pitchFamily="34" charset="-122"/>
              </a:rPr>
              <a:t>: 18001662020</a:t>
            </a:r>
            <a:r>
              <a:rPr lang="zh-CN" altLang="en-US" sz="2000" b="1" dirty="0" smtClean="0">
                <a:solidFill>
                  <a:srgbClr val="143F58"/>
                </a:solidFill>
                <a:latin typeface="微软雅黑" pitchFamily="34" charset="-122"/>
                <a:ea typeface="微软雅黑" pitchFamily="34" charset="-122"/>
              </a:rPr>
              <a:t>（</a:t>
            </a:r>
            <a:r>
              <a:rPr lang="en-US" altLang="zh-CN" sz="2000" b="1" dirty="0" err="1" smtClean="0">
                <a:solidFill>
                  <a:srgbClr val="143F58"/>
                </a:solidFill>
                <a:latin typeface="微软雅黑" pitchFamily="34" charset="-122"/>
                <a:ea typeface="微软雅黑" pitchFamily="34" charset="-122"/>
              </a:rPr>
              <a:t>kevan</a:t>
            </a:r>
            <a:r>
              <a:rPr lang="zh-CN" altLang="en-US" sz="2000" b="1" dirty="0" smtClean="0">
                <a:solidFill>
                  <a:srgbClr val="143F58"/>
                </a:solidFill>
                <a:latin typeface="微软雅黑" pitchFamily="34" charset="-122"/>
                <a:ea typeface="微软雅黑" pitchFamily="34" charset="-122"/>
              </a:rPr>
              <a:t>老师</a:t>
            </a:r>
            <a:r>
              <a:rPr lang="en-US" altLang="zh-CN" sz="2000" b="1" dirty="0" smtClean="0">
                <a:solidFill>
                  <a:srgbClr val="143F58"/>
                </a:solidFill>
                <a:latin typeface="微软雅黑" pitchFamily="34" charset="-122"/>
                <a:ea typeface="微软雅黑" pitchFamily="34" charset="-122"/>
              </a:rPr>
              <a:t>)</a:t>
            </a:r>
          </a:p>
          <a:p>
            <a:r>
              <a:rPr lang="zh-CN" altLang="en-US" sz="2000" b="1" dirty="0" smtClean="0">
                <a:solidFill>
                  <a:srgbClr val="143F58"/>
                </a:solidFill>
                <a:latin typeface="微软雅黑" pitchFamily="34" charset="-122"/>
                <a:ea typeface="微软雅黑" pitchFamily="34" charset="-122"/>
              </a:rPr>
              <a:t>咨询老师微信</a:t>
            </a:r>
            <a:r>
              <a:rPr lang="en-US" altLang="zh-CN" sz="2000" b="1" dirty="0" smtClean="0">
                <a:solidFill>
                  <a:srgbClr val="143F58"/>
                </a:solidFill>
                <a:latin typeface="微软雅黑" pitchFamily="34" charset="-122"/>
                <a:ea typeface="微软雅黑" pitchFamily="34" charset="-122"/>
              </a:rPr>
              <a:t>: 15618952569(</a:t>
            </a:r>
            <a:r>
              <a:rPr lang="zh-CN" altLang="en-US" sz="2000" b="1" dirty="0" smtClean="0">
                <a:solidFill>
                  <a:srgbClr val="143F58"/>
                </a:solidFill>
                <a:latin typeface="微软雅黑" pitchFamily="34" charset="-122"/>
                <a:ea typeface="微软雅黑" pitchFamily="34" charset="-122"/>
              </a:rPr>
              <a:t>小林老师</a:t>
            </a:r>
            <a:r>
              <a:rPr lang="en-US" altLang="zh-CN" sz="2000" b="1" dirty="0" smtClean="0">
                <a:solidFill>
                  <a:srgbClr val="143F58"/>
                </a:solidFill>
                <a:latin typeface="微软雅黑" pitchFamily="34" charset="-122"/>
                <a:ea typeface="微软雅黑" pitchFamily="34" charset="-122"/>
              </a:rPr>
              <a:t>)</a:t>
            </a:r>
            <a:endParaRPr lang="zh-CN" altLang="en-US" sz="2000" b="1" dirty="0">
              <a:solidFill>
                <a:srgbClr val="143F58"/>
              </a:solidFill>
              <a:latin typeface="微软雅黑" pitchFamily="34" charset="-122"/>
              <a:ea typeface="微软雅黑" pitchFamily="34" charset="-122"/>
            </a:endParaRPr>
          </a:p>
        </p:txBody>
      </p:sp>
    </p:spTree>
    <p:extLst>
      <p:ext uri="{BB962C8B-B14F-4D97-AF65-F5344CB8AC3E}">
        <p14:creationId xmlns="" xmlns:p14="http://schemas.microsoft.com/office/powerpoint/2010/main" val="1990903937"/>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285866"/>
            <a:ext cx="9144000" cy="1393649"/>
          </a:xfrm>
          <a:prstGeom prst="rect">
            <a:avLst/>
          </a:prstGeom>
          <a:solidFill>
            <a:srgbClr val="143F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TextBox 7"/>
          <p:cNvSpPr>
            <a:spLocks noChangeArrowheads="1"/>
          </p:cNvSpPr>
          <p:nvPr/>
        </p:nvSpPr>
        <p:spPr bwMode="auto">
          <a:xfrm>
            <a:off x="1691680" y="1478543"/>
            <a:ext cx="5578047" cy="6771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defTabSz="914400"/>
            <a:r>
              <a:rPr lang="en-US" altLang="zh-CN" sz="3800" dirty="0" err="1" smtClean="0">
                <a:solidFill>
                  <a:srgbClr val="FFFFFF"/>
                </a:solidFill>
                <a:effectLst>
                  <a:outerShdw blurRad="38100" dist="38100" dir="2700000" algn="tl">
                    <a:srgbClr val="000000">
                      <a:alpha val="43137"/>
                    </a:srgbClr>
                  </a:outerShdw>
                </a:effectLst>
                <a:cs typeface="+mn-ea"/>
                <a:sym typeface="+mn-lt"/>
              </a:rPr>
              <a:t>igmat</a:t>
            </a:r>
            <a:r>
              <a:rPr lang="en-US" altLang="zh-CN" sz="3800" dirty="0" smtClean="0">
                <a:solidFill>
                  <a:srgbClr val="FFFFFF"/>
                </a:solidFill>
                <a:effectLst>
                  <a:outerShdw blurRad="38100" dist="38100" dir="2700000" algn="tl">
                    <a:srgbClr val="000000">
                      <a:alpha val="43137"/>
                    </a:srgbClr>
                  </a:outerShdw>
                </a:effectLst>
                <a:cs typeface="+mn-ea"/>
                <a:sym typeface="+mn-lt"/>
              </a:rPr>
              <a:t>-RC</a:t>
            </a:r>
            <a:r>
              <a:rPr lang="zh-CN" altLang="en-US" sz="3800" dirty="0" smtClean="0">
                <a:solidFill>
                  <a:srgbClr val="FFFFFF"/>
                </a:solidFill>
                <a:effectLst>
                  <a:outerShdw blurRad="38100" dist="38100" dir="2700000" algn="tl">
                    <a:srgbClr val="000000">
                      <a:alpha val="43137"/>
                    </a:srgbClr>
                  </a:outerShdw>
                </a:effectLst>
                <a:cs typeface="+mn-ea"/>
                <a:sym typeface="+mn-lt"/>
              </a:rPr>
              <a:t>系统使用示范</a:t>
            </a:r>
            <a:endParaRPr lang="zh-CN" altLang="en-US" sz="3800" dirty="0">
              <a:solidFill>
                <a:srgbClr val="FFFFFF"/>
              </a:solidFill>
              <a:effectLst>
                <a:outerShdw blurRad="38100" dist="38100" dir="2700000" algn="tl">
                  <a:srgbClr val="000000">
                    <a:alpha val="43137"/>
                  </a:srgbClr>
                </a:outerShdw>
              </a:effectLst>
              <a:cs typeface="+mn-ea"/>
              <a:sym typeface="+mn-lt"/>
            </a:endParaRPr>
          </a:p>
        </p:txBody>
      </p:sp>
      <p:cxnSp>
        <p:nvCxnSpPr>
          <p:cNvPr id="5" name="直接连接符 4"/>
          <p:cNvCxnSpPr/>
          <p:nvPr/>
        </p:nvCxnSpPr>
        <p:spPr>
          <a:xfrm>
            <a:off x="2000232" y="2139702"/>
            <a:ext cx="5143536" cy="3420"/>
          </a:xfrm>
          <a:prstGeom prst="line">
            <a:avLst/>
          </a:prstGeom>
          <a:ln w="6350">
            <a:solidFill>
              <a:srgbClr val="FFFFFF"/>
            </a:solidFill>
          </a:ln>
        </p:spPr>
        <p:style>
          <a:lnRef idx="1">
            <a:schemeClr val="accent1"/>
          </a:lnRef>
          <a:fillRef idx="0">
            <a:schemeClr val="accent1"/>
          </a:fillRef>
          <a:effectRef idx="0">
            <a:schemeClr val="accent1"/>
          </a:effectRef>
          <a:fontRef idx="minor">
            <a:schemeClr val="tx1"/>
          </a:fontRef>
        </p:style>
      </p:cxnSp>
      <p:pic>
        <p:nvPicPr>
          <p:cNvPr id="6" name="图片 5" descr="正常彩色白底.jpg"/>
          <p:cNvPicPr>
            <a:picLocks noChangeAspect="1"/>
          </p:cNvPicPr>
          <p:nvPr/>
        </p:nvPicPr>
        <p:blipFill>
          <a:blip r:embed="rId2" cstate="print">
            <a:clrChange>
              <a:clrFrom>
                <a:srgbClr val="FFFFFF"/>
              </a:clrFrom>
              <a:clrTo>
                <a:srgbClr val="FFFFFF">
                  <a:alpha val="0"/>
                </a:srgbClr>
              </a:clrTo>
            </a:clrChange>
          </a:blip>
          <a:stretch>
            <a:fillRect/>
          </a:stretch>
        </p:blipFill>
        <p:spPr>
          <a:xfrm>
            <a:off x="0" y="-71456"/>
            <a:ext cx="1918010" cy="1078880"/>
          </a:xfrm>
          <a:prstGeom prst="rect">
            <a:avLst/>
          </a:prstGeom>
        </p:spPr>
      </p:pic>
      <p:pic>
        <p:nvPicPr>
          <p:cNvPr id="10" name="图片 9" descr="igmat 副本.eps"/>
          <p:cNvPicPr>
            <a:picLocks noChangeAspect="1"/>
          </p:cNvPicPr>
          <p:nvPr/>
        </p:nvPicPr>
        <p:blipFill>
          <a:blip r:embed="rId3" cstate="print">
            <a:clrChange>
              <a:clrFrom>
                <a:srgbClr val="FFFFFF"/>
              </a:clrFrom>
              <a:clrTo>
                <a:srgbClr val="FFFFFF">
                  <a:alpha val="0"/>
                </a:srgbClr>
              </a:clrTo>
            </a:clrChange>
          </a:blip>
          <a:stretch>
            <a:fillRect/>
          </a:stretch>
        </p:blipFill>
        <p:spPr>
          <a:xfrm>
            <a:off x="7744294" y="15840"/>
            <a:ext cx="1256862" cy="631574"/>
          </a:xfrm>
          <a:prstGeom prst="rect">
            <a:avLst/>
          </a:prstGeom>
        </p:spPr>
      </p:pic>
      <p:sp>
        <p:nvSpPr>
          <p:cNvPr id="11" name="文本框 20"/>
          <p:cNvSpPr txBox="1"/>
          <p:nvPr/>
        </p:nvSpPr>
        <p:spPr>
          <a:xfrm>
            <a:off x="7904541" y="421974"/>
            <a:ext cx="2066543" cy="292388"/>
          </a:xfrm>
          <a:prstGeom prst="rect">
            <a:avLst/>
          </a:prstGeom>
          <a:noFill/>
        </p:spPr>
        <p:txBody>
          <a:bodyPr wrap="square">
            <a:spAutoFit/>
          </a:bodyPr>
          <a:lstStyle/>
          <a:p>
            <a:r>
              <a:rPr lang="en-US" altLang="zh-CN" sz="1300" u="sng" dirty="0" smtClean="0">
                <a:solidFill>
                  <a:schemeClr val="accent1">
                    <a:lumMod val="50000"/>
                  </a:schemeClr>
                </a:solidFill>
              </a:rPr>
              <a:t>www.igmat.cn</a:t>
            </a:r>
          </a:p>
        </p:txBody>
      </p:sp>
      <p:sp>
        <p:nvSpPr>
          <p:cNvPr id="12" name="文本框 20"/>
          <p:cNvSpPr txBox="1"/>
          <p:nvPr/>
        </p:nvSpPr>
        <p:spPr>
          <a:xfrm>
            <a:off x="7909944" y="651677"/>
            <a:ext cx="2468111" cy="276999"/>
          </a:xfrm>
          <a:prstGeom prst="rect">
            <a:avLst/>
          </a:prstGeom>
          <a:noFill/>
        </p:spPr>
        <p:txBody>
          <a:bodyPr wrap="square">
            <a:spAutoFit/>
          </a:bodyPr>
          <a:lstStyle/>
          <a:p>
            <a:r>
              <a:rPr lang="en-US" altLang="zh-CN" sz="1200" b="1" dirty="0" smtClean="0">
                <a:solidFill>
                  <a:srgbClr val="305862"/>
                </a:solidFill>
              </a:rPr>
              <a:t>400-728-0020</a:t>
            </a:r>
          </a:p>
        </p:txBody>
      </p:sp>
    </p:spTree>
    <p:extLst>
      <p:ext uri="{BB962C8B-B14F-4D97-AF65-F5344CB8AC3E}">
        <p14:creationId xmlns="" xmlns:p14="http://schemas.microsoft.com/office/powerpoint/2010/main" val="1782846310"/>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28801" y="1285866"/>
            <a:ext cx="5850909" cy="2287248"/>
          </a:xfrm>
          <a:prstGeom prst="rect">
            <a:avLst/>
          </a:prstGeom>
          <a:solidFill>
            <a:srgbClr val="143F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zh-CN" altLang="en-US" sz="3600" b="1" dirty="0" smtClean="0">
                <a:latin typeface="微软雅黑" pitchFamily="34" charset="-122"/>
                <a:ea typeface="微软雅黑" pitchFamily="34" charset="-122"/>
              </a:rPr>
              <a:t>大仙阅读体系思维概览</a:t>
            </a:r>
            <a:endParaRPr lang="en-US" altLang="zh-CN" sz="3600" b="1" dirty="0" smtClean="0">
              <a:latin typeface="微软雅黑" pitchFamily="34" charset="-122"/>
              <a:ea typeface="微软雅黑" pitchFamily="34" charset="-122"/>
            </a:endParaRPr>
          </a:p>
          <a:p>
            <a:pPr>
              <a:buNone/>
            </a:pPr>
            <a:r>
              <a:rPr lang="en-US" sz="3600" b="1" dirty="0" smtClean="0">
                <a:latin typeface="微软雅黑" pitchFamily="34" charset="-122"/>
                <a:ea typeface="微软雅黑" pitchFamily="34" charset="-122"/>
              </a:rPr>
              <a:t>                  </a:t>
            </a:r>
            <a:r>
              <a:rPr lang="zh-CN" altLang="en-US" sz="3600" b="1" dirty="0" smtClean="0">
                <a:latin typeface="微软雅黑" pitchFamily="34" charset="-122"/>
                <a:ea typeface="微软雅黑" pitchFamily="34" charset="-122"/>
              </a:rPr>
              <a:t>与</a:t>
            </a:r>
            <a:endParaRPr lang="en-US" altLang="zh-CN" sz="3600" b="1" dirty="0" smtClean="0">
              <a:latin typeface="微软雅黑" pitchFamily="34" charset="-122"/>
              <a:ea typeface="微软雅黑" pitchFamily="34" charset="-122"/>
            </a:endParaRPr>
          </a:p>
          <a:p>
            <a:pPr>
              <a:buNone/>
            </a:pPr>
            <a:r>
              <a:rPr lang="zh-CN" altLang="en-US" sz="3600" b="1" dirty="0" smtClean="0">
                <a:latin typeface="微软雅黑" pitchFamily="34" charset="-122"/>
                <a:ea typeface="微软雅黑" pitchFamily="34" charset="-122"/>
              </a:rPr>
              <a:t>          系统标签示范</a:t>
            </a:r>
            <a:endParaRPr lang="en-US" sz="3600" b="1" dirty="0">
              <a:latin typeface="微软雅黑" pitchFamily="34" charset="-122"/>
              <a:ea typeface="微软雅黑" pitchFamily="34" charset="-122"/>
            </a:endParaRPr>
          </a:p>
        </p:txBody>
      </p:sp>
      <p:pic>
        <p:nvPicPr>
          <p:cNvPr id="3" name="图片 2" descr="正常彩色白底.jpg"/>
          <p:cNvPicPr>
            <a:picLocks noChangeAspect="1"/>
          </p:cNvPicPr>
          <p:nvPr/>
        </p:nvPicPr>
        <p:blipFill>
          <a:blip r:embed="rId2" cstate="print">
            <a:clrChange>
              <a:clrFrom>
                <a:srgbClr val="FFFFFF"/>
              </a:clrFrom>
              <a:clrTo>
                <a:srgbClr val="FFFFFF">
                  <a:alpha val="0"/>
                </a:srgbClr>
              </a:clrTo>
            </a:clrChange>
          </a:blip>
          <a:stretch>
            <a:fillRect/>
          </a:stretch>
        </p:blipFill>
        <p:spPr>
          <a:xfrm>
            <a:off x="0" y="-71456"/>
            <a:ext cx="1918010" cy="1078880"/>
          </a:xfrm>
          <a:prstGeom prst="rect">
            <a:avLst/>
          </a:prstGeom>
        </p:spPr>
      </p:pic>
      <p:pic>
        <p:nvPicPr>
          <p:cNvPr id="7" name="图片 6" descr="igmat 副本.eps"/>
          <p:cNvPicPr>
            <a:picLocks noChangeAspect="1"/>
          </p:cNvPicPr>
          <p:nvPr/>
        </p:nvPicPr>
        <p:blipFill>
          <a:blip r:embed="rId3" cstate="print">
            <a:clrChange>
              <a:clrFrom>
                <a:srgbClr val="FFFFFF"/>
              </a:clrFrom>
              <a:clrTo>
                <a:srgbClr val="FFFFFF">
                  <a:alpha val="0"/>
                </a:srgbClr>
              </a:clrTo>
            </a:clrChange>
          </a:blip>
          <a:stretch>
            <a:fillRect/>
          </a:stretch>
        </p:blipFill>
        <p:spPr>
          <a:xfrm>
            <a:off x="7744294" y="15840"/>
            <a:ext cx="1256862" cy="631574"/>
          </a:xfrm>
          <a:prstGeom prst="rect">
            <a:avLst/>
          </a:prstGeom>
        </p:spPr>
      </p:pic>
      <p:sp>
        <p:nvSpPr>
          <p:cNvPr id="8" name="文本框 20"/>
          <p:cNvSpPr txBox="1"/>
          <p:nvPr/>
        </p:nvSpPr>
        <p:spPr>
          <a:xfrm>
            <a:off x="7904541" y="421974"/>
            <a:ext cx="2066543" cy="292388"/>
          </a:xfrm>
          <a:prstGeom prst="rect">
            <a:avLst/>
          </a:prstGeom>
          <a:noFill/>
        </p:spPr>
        <p:txBody>
          <a:bodyPr wrap="square">
            <a:spAutoFit/>
          </a:bodyPr>
          <a:lstStyle/>
          <a:p>
            <a:r>
              <a:rPr lang="en-US" altLang="zh-CN" sz="1300" u="sng" dirty="0" smtClean="0">
                <a:solidFill>
                  <a:schemeClr val="accent1">
                    <a:lumMod val="50000"/>
                  </a:schemeClr>
                </a:solidFill>
              </a:rPr>
              <a:t>www.igmat.cn</a:t>
            </a:r>
          </a:p>
        </p:txBody>
      </p:sp>
      <p:sp>
        <p:nvSpPr>
          <p:cNvPr id="9" name="文本框 20"/>
          <p:cNvSpPr txBox="1"/>
          <p:nvPr/>
        </p:nvSpPr>
        <p:spPr>
          <a:xfrm>
            <a:off x="7909944" y="651677"/>
            <a:ext cx="2468111" cy="276999"/>
          </a:xfrm>
          <a:prstGeom prst="rect">
            <a:avLst/>
          </a:prstGeom>
          <a:noFill/>
        </p:spPr>
        <p:txBody>
          <a:bodyPr wrap="square">
            <a:spAutoFit/>
          </a:bodyPr>
          <a:lstStyle/>
          <a:p>
            <a:r>
              <a:rPr lang="en-US" altLang="zh-CN" sz="1200" b="1" dirty="0" smtClean="0">
                <a:solidFill>
                  <a:srgbClr val="305862"/>
                </a:solidFill>
              </a:rPr>
              <a:t>400-728-0020</a:t>
            </a:r>
          </a:p>
        </p:txBody>
      </p:sp>
    </p:spTree>
    <p:extLst>
      <p:ext uri="{BB962C8B-B14F-4D97-AF65-F5344CB8AC3E}">
        <p14:creationId xmlns="" xmlns:p14="http://schemas.microsoft.com/office/powerpoint/2010/main" val="1782846310"/>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44000" cy="500066"/>
          </a:xfrm>
          <a:prstGeom prst="rect">
            <a:avLst/>
          </a:prstGeom>
          <a:solidFill>
            <a:srgbClr val="143F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34"/>
          <p:cNvSpPr txBox="1"/>
          <p:nvPr/>
        </p:nvSpPr>
        <p:spPr>
          <a:xfrm>
            <a:off x="1071538" y="131663"/>
            <a:ext cx="6552821" cy="369332"/>
          </a:xfrm>
          <a:prstGeom prst="rect">
            <a:avLst/>
          </a:prstGeom>
          <a:noFill/>
        </p:spPr>
        <p:txBody>
          <a:bodyPr wrap="square">
            <a:spAutoFit/>
          </a:bodyPr>
          <a:lstStyle/>
          <a:p>
            <a:r>
              <a:rPr lang="zh-CN" altLang="en-US" dirty="0" smtClean="0">
                <a:solidFill>
                  <a:schemeClr val="bg1"/>
                </a:solidFill>
                <a:latin typeface="微软雅黑" pitchFamily="34" charset="-122"/>
                <a:ea typeface="微软雅黑" pitchFamily="34" charset="-122"/>
              </a:rPr>
              <a:t>大仙阅读体系思维概览与系统标签示范</a:t>
            </a:r>
            <a:endParaRPr lang="zh-HK" altLang="en-US" dirty="0">
              <a:solidFill>
                <a:schemeClr val="bg1"/>
              </a:solidFill>
              <a:latin typeface="微软雅黑" pitchFamily="34" charset="-122"/>
              <a:ea typeface="微软雅黑" pitchFamily="34" charset="-122"/>
            </a:endParaRPr>
          </a:p>
        </p:txBody>
      </p:sp>
      <p:pic>
        <p:nvPicPr>
          <p:cNvPr id="6" name="图片 5" descr="igmat 副本.eps"/>
          <p:cNvPicPr>
            <a:picLocks noChangeAspect="1"/>
          </p:cNvPicPr>
          <p:nvPr/>
        </p:nvPicPr>
        <p:blipFill>
          <a:blip r:embed="rId2" cstate="print">
            <a:clrChange>
              <a:clrFrom>
                <a:srgbClr val="FFFFFF"/>
              </a:clrFrom>
              <a:clrTo>
                <a:srgbClr val="FFFFFF">
                  <a:alpha val="0"/>
                </a:srgbClr>
              </a:clrTo>
            </a:clrChange>
          </a:blip>
          <a:stretch>
            <a:fillRect/>
          </a:stretch>
        </p:blipFill>
        <p:spPr>
          <a:xfrm>
            <a:off x="6786578" y="49672"/>
            <a:ext cx="893551" cy="450376"/>
          </a:xfrm>
          <a:prstGeom prst="rect">
            <a:avLst/>
          </a:prstGeom>
        </p:spPr>
      </p:pic>
      <p:sp>
        <p:nvSpPr>
          <p:cNvPr id="7" name="文本框 20"/>
          <p:cNvSpPr txBox="1"/>
          <p:nvPr/>
        </p:nvSpPr>
        <p:spPr>
          <a:xfrm>
            <a:off x="7715272" y="142858"/>
            <a:ext cx="1875404" cy="307777"/>
          </a:xfrm>
          <a:prstGeom prst="rect">
            <a:avLst/>
          </a:prstGeom>
          <a:noFill/>
        </p:spPr>
        <p:txBody>
          <a:bodyPr wrap="square">
            <a:spAutoFit/>
          </a:bodyPr>
          <a:lstStyle/>
          <a:p>
            <a:r>
              <a:rPr lang="en-US" altLang="zh-CN" sz="1400" dirty="0" smtClean="0">
                <a:solidFill>
                  <a:srgbClr val="FFFF00"/>
                </a:solidFill>
              </a:rPr>
              <a:t>www.igmat.cn</a:t>
            </a:r>
          </a:p>
        </p:txBody>
      </p:sp>
      <p:cxnSp>
        <p:nvCxnSpPr>
          <p:cNvPr id="8" name="直接连接符 7"/>
          <p:cNvCxnSpPr/>
          <p:nvPr/>
        </p:nvCxnSpPr>
        <p:spPr>
          <a:xfrm>
            <a:off x="7715272" y="142858"/>
            <a:ext cx="0" cy="272653"/>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8" name="标题 1"/>
          <p:cNvSpPr>
            <a:spLocks noGrp="1"/>
          </p:cNvSpPr>
          <p:nvPr>
            <p:ph type="title"/>
          </p:nvPr>
        </p:nvSpPr>
        <p:spPr>
          <a:xfrm>
            <a:off x="642910" y="571486"/>
            <a:ext cx="7200897" cy="977900"/>
          </a:xfrm>
        </p:spPr>
        <p:txBody>
          <a:bodyPr>
            <a:normAutofit/>
          </a:bodyPr>
          <a:lstStyle/>
          <a:p>
            <a:r>
              <a:rPr lang="zh-CN" altLang="en-US" sz="4000" b="1" dirty="0" smtClean="0">
                <a:solidFill>
                  <a:srgbClr val="143F58"/>
                </a:solidFill>
              </a:rPr>
              <a:t>标 签</a:t>
            </a:r>
            <a:endParaRPr lang="zh-CN" altLang="en-US" sz="4000" b="1" dirty="0">
              <a:solidFill>
                <a:srgbClr val="143F58"/>
              </a:solidFill>
            </a:endParaRPr>
          </a:p>
        </p:txBody>
      </p:sp>
      <p:sp>
        <p:nvSpPr>
          <p:cNvPr id="19" name="文本框 27"/>
          <p:cNvSpPr txBox="1"/>
          <p:nvPr/>
        </p:nvSpPr>
        <p:spPr>
          <a:xfrm>
            <a:off x="571472" y="1793485"/>
            <a:ext cx="3504220" cy="1515479"/>
          </a:xfrm>
          <a:prstGeom prst="rect">
            <a:avLst/>
          </a:prstGeom>
          <a:solidFill>
            <a:schemeClr val="bg1">
              <a:lumMod val="95000"/>
            </a:schemeClr>
          </a:solidFill>
          <a:ln w="12700">
            <a:solidFill>
              <a:schemeClr val="accent1"/>
            </a:solidFill>
          </a:ln>
        </p:spPr>
        <p:txBody>
          <a:bodyPr wrap="square" lIns="68580" tIns="34290" rIns="68580" bIns="34290" rtlCol="0">
            <a:spAutoFit/>
          </a:bodyPr>
          <a:lstStyle/>
          <a:p>
            <a:r>
              <a:rPr lang="en-US" sz="2000" dirty="0" smtClean="0"/>
              <a:t>A </a:t>
            </a:r>
            <a:r>
              <a:rPr lang="zh-CN" altLang="en-US" sz="2000" dirty="0" smtClean="0"/>
              <a:t>无观点</a:t>
            </a:r>
          </a:p>
          <a:p>
            <a:r>
              <a:rPr lang="en-US" sz="2000" dirty="0" smtClean="0"/>
              <a:t>B </a:t>
            </a:r>
            <a:r>
              <a:rPr lang="zh-CN" altLang="en-US" sz="2000" dirty="0" smtClean="0"/>
              <a:t>仅作者观点</a:t>
            </a:r>
          </a:p>
          <a:p>
            <a:r>
              <a:rPr lang="en-US" sz="2000" dirty="0" smtClean="0"/>
              <a:t>C </a:t>
            </a:r>
            <a:r>
              <a:rPr lang="zh-CN" altLang="en-US" sz="2000" dirty="0" smtClean="0"/>
              <a:t>仅他人观点</a:t>
            </a:r>
          </a:p>
          <a:p>
            <a:r>
              <a:rPr lang="en-US" sz="2000" dirty="0" smtClean="0"/>
              <a:t>D </a:t>
            </a:r>
            <a:r>
              <a:rPr lang="zh-CN" altLang="en-US" sz="2000" dirty="0" smtClean="0"/>
              <a:t>兼有作者和他人观点</a:t>
            </a:r>
            <a:r>
              <a:rPr lang="en-US" sz="2000" dirty="0" smtClean="0"/>
              <a:t> </a:t>
            </a:r>
            <a:endParaRPr lang="zh-CN" altLang="en-US" sz="2000" dirty="0" smtClean="0"/>
          </a:p>
          <a:p>
            <a:pPr indent="540000">
              <a:lnSpc>
                <a:spcPct val="130000"/>
              </a:lnSpc>
            </a:pPr>
            <a:endParaRPr lang="zh-CN" altLang="en-US" sz="12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矩形 19"/>
          <p:cNvSpPr/>
          <p:nvPr/>
        </p:nvSpPr>
        <p:spPr bwMode="auto">
          <a:xfrm>
            <a:off x="255628" y="1479519"/>
            <a:ext cx="1447306" cy="318475"/>
          </a:xfrm>
          <a:prstGeom prst="rect">
            <a:avLst/>
          </a:prstGeom>
          <a:solidFill>
            <a:srgbClr val="143F58"/>
          </a:solidFill>
          <a:ln>
            <a:noFill/>
          </a:ln>
        </p:spPr>
        <p:txBody>
          <a:bodyPr vert="horz" wrap="square" lIns="68580" tIns="34290" rIns="68580" bIns="34290" numCol="1" rtlCol="0" anchor="t" anchorCtr="0" compatLnSpc="1">
            <a:prstTxWarp prst="textNoShape">
              <a:avLst/>
            </a:prstTxWarp>
          </a:bodyPr>
          <a:lstStyle/>
          <a:p>
            <a:r>
              <a:rPr lang="en-US" b="1" dirty="0" smtClean="0">
                <a:solidFill>
                  <a:schemeClr val="bg1"/>
                </a:solidFill>
              </a:rPr>
              <a:t>Q1</a:t>
            </a:r>
            <a:r>
              <a:rPr lang="zh-CN" altLang="en-US" b="1" dirty="0" smtClean="0">
                <a:solidFill>
                  <a:schemeClr val="bg1"/>
                </a:solidFill>
              </a:rPr>
              <a:t>文章定性</a:t>
            </a:r>
          </a:p>
        </p:txBody>
      </p:sp>
      <p:sp>
        <p:nvSpPr>
          <p:cNvPr id="21" name="文本框 27"/>
          <p:cNvSpPr txBox="1"/>
          <p:nvPr/>
        </p:nvSpPr>
        <p:spPr>
          <a:xfrm>
            <a:off x="5357818" y="1864923"/>
            <a:ext cx="3504220" cy="1915909"/>
          </a:xfrm>
          <a:prstGeom prst="rect">
            <a:avLst/>
          </a:prstGeom>
          <a:solidFill>
            <a:schemeClr val="bg1">
              <a:lumMod val="95000"/>
            </a:schemeClr>
          </a:solidFill>
          <a:ln w="12700">
            <a:solidFill>
              <a:schemeClr val="accent1"/>
            </a:solidFill>
          </a:ln>
        </p:spPr>
        <p:txBody>
          <a:bodyPr wrap="square" lIns="68580" tIns="34290" rIns="68580" bIns="34290" rtlCol="0">
            <a:spAutoFit/>
          </a:bodyPr>
          <a:lstStyle/>
          <a:p>
            <a:r>
              <a:rPr lang="en-US" sz="2000" dirty="0" smtClean="0"/>
              <a:t>A </a:t>
            </a:r>
            <a:r>
              <a:rPr lang="zh-CN" altLang="en-US" sz="2000" dirty="0" smtClean="0"/>
              <a:t>作者对他人负评价</a:t>
            </a:r>
          </a:p>
          <a:p>
            <a:r>
              <a:rPr lang="en-US" sz="2000" dirty="0" smtClean="0"/>
              <a:t>B </a:t>
            </a:r>
            <a:r>
              <a:rPr lang="zh-CN" altLang="en-US" sz="2000" dirty="0" smtClean="0"/>
              <a:t>作者对他人正评价</a:t>
            </a:r>
          </a:p>
          <a:p>
            <a:r>
              <a:rPr lang="en-US" sz="2000" dirty="0" smtClean="0"/>
              <a:t>C </a:t>
            </a:r>
            <a:r>
              <a:rPr lang="zh-CN" altLang="en-US" sz="2000" dirty="0" smtClean="0"/>
              <a:t>兼有以上两种</a:t>
            </a:r>
          </a:p>
          <a:p>
            <a:r>
              <a:rPr lang="en-US" sz="2000" dirty="0" smtClean="0"/>
              <a:t>D </a:t>
            </a:r>
            <a:r>
              <a:rPr lang="zh-CN" altLang="en-US" sz="2000" dirty="0" smtClean="0"/>
              <a:t>他人观点之间正评价</a:t>
            </a:r>
          </a:p>
          <a:p>
            <a:r>
              <a:rPr lang="en-US" sz="2000" dirty="0" smtClean="0"/>
              <a:t>E </a:t>
            </a:r>
            <a:r>
              <a:rPr lang="zh-CN" altLang="en-US" sz="2000" dirty="0" smtClean="0"/>
              <a:t>他人观点之间负评价</a:t>
            </a:r>
          </a:p>
          <a:p>
            <a:r>
              <a:rPr lang="en-US" sz="2000" dirty="0" smtClean="0"/>
              <a:t>F </a:t>
            </a:r>
            <a:r>
              <a:rPr lang="zh-CN" altLang="en-US" sz="2000" dirty="0" smtClean="0"/>
              <a:t>无观点</a:t>
            </a:r>
            <a:endParaRPr lang="zh-CN" altLang="en-US" sz="2000" dirty="0"/>
          </a:p>
        </p:txBody>
      </p:sp>
      <p:sp>
        <p:nvSpPr>
          <p:cNvPr id="22" name="矩形 21"/>
          <p:cNvSpPr/>
          <p:nvPr/>
        </p:nvSpPr>
        <p:spPr bwMode="auto">
          <a:xfrm>
            <a:off x="5041974" y="1550957"/>
            <a:ext cx="1447306" cy="318475"/>
          </a:xfrm>
          <a:prstGeom prst="rect">
            <a:avLst/>
          </a:prstGeom>
          <a:solidFill>
            <a:srgbClr val="143F58"/>
          </a:solidFill>
          <a:ln>
            <a:noFill/>
          </a:ln>
        </p:spPr>
        <p:txBody>
          <a:bodyPr vert="horz" wrap="square" lIns="68580" tIns="34290" rIns="68580" bIns="34290" numCol="1" rtlCol="0" anchor="t" anchorCtr="0" compatLnSpc="1">
            <a:prstTxWarp prst="textNoShape">
              <a:avLst/>
            </a:prstTxWarp>
          </a:bodyPr>
          <a:lstStyle/>
          <a:p>
            <a:r>
              <a:rPr lang="en-US" b="1" dirty="0" smtClean="0">
                <a:solidFill>
                  <a:schemeClr val="bg1"/>
                </a:solidFill>
              </a:rPr>
              <a:t>Q2 </a:t>
            </a:r>
            <a:r>
              <a:rPr lang="zh-CN" altLang="en-US" b="1" dirty="0" smtClean="0">
                <a:solidFill>
                  <a:schemeClr val="bg1"/>
                </a:solidFill>
              </a:rPr>
              <a:t>观点关系</a:t>
            </a:r>
          </a:p>
        </p:txBody>
      </p:sp>
      <p:sp>
        <p:nvSpPr>
          <p:cNvPr id="23" name="文本框 27"/>
          <p:cNvSpPr txBox="1"/>
          <p:nvPr/>
        </p:nvSpPr>
        <p:spPr>
          <a:xfrm>
            <a:off x="500034" y="3722311"/>
            <a:ext cx="4429156" cy="992579"/>
          </a:xfrm>
          <a:prstGeom prst="rect">
            <a:avLst/>
          </a:prstGeom>
          <a:solidFill>
            <a:schemeClr val="bg1">
              <a:lumMod val="95000"/>
            </a:schemeClr>
          </a:solidFill>
          <a:ln w="12700">
            <a:solidFill>
              <a:schemeClr val="accent1"/>
            </a:solidFill>
          </a:ln>
        </p:spPr>
        <p:txBody>
          <a:bodyPr wrap="square" lIns="68580" tIns="34290" rIns="68580" bIns="34290" rtlCol="0">
            <a:spAutoFit/>
          </a:bodyPr>
          <a:lstStyle/>
          <a:p>
            <a:r>
              <a:rPr lang="en-US" sz="2000" dirty="0" smtClean="0"/>
              <a:t>A  </a:t>
            </a:r>
            <a:r>
              <a:rPr lang="zh-CN" altLang="en-US" sz="2000" dirty="0" smtClean="0"/>
              <a:t>现象</a:t>
            </a:r>
          </a:p>
          <a:p>
            <a:r>
              <a:rPr lang="en-US" sz="2000" dirty="0" smtClean="0"/>
              <a:t>B   </a:t>
            </a:r>
            <a:r>
              <a:rPr lang="zh-CN" altLang="en-US" sz="2000" dirty="0" smtClean="0"/>
              <a:t>观点</a:t>
            </a:r>
            <a:r>
              <a:rPr lang="en-US" sz="2000" dirty="0" smtClean="0"/>
              <a:t>   B1 </a:t>
            </a:r>
            <a:r>
              <a:rPr lang="zh-CN" altLang="en-US" sz="2000" dirty="0" smtClean="0"/>
              <a:t>作者自己</a:t>
            </a:r>
            <a:r>
              <a:rPr lang="en-US" sz="2000" dirty="0" smtClean="0"/>
              <a:t>      B2 </a:t>
            </a:r>
            <a:r>
              <a:rPr lang="zh-CN" altLang="en-US" sz="2000" dirty="0" smtClean="0"/>
              <a:t>别人的</a:t>
            </a:r>
          </a:p>
          <a:p>
            <a:r>
              <a:rPr lang="en-US" sz="2000" dirty="0" smtClean="0"/>
              <a:t>C   </a:t>
            </a:r>
            <a:r>
              <a:rPr lang="zh-CN" altLang="en-US" sz="2000" dirty="0" smtClean="0"/>
              <a:t>论据</a:t>
            </a:r>
            <a:r>
              <a:rPr lang="en-US" sz="2000" dirty="0" smtClean="0"/>
              <a:t>   C1 </a:t>
            </a:r>
            <a:r>
              <a:rPr lang="zh-CN" altLang="en-US" sz="2000" dirty="0" smtClean="0"/>
              <a:t>作者自己的</a:t>
            </a:r>
            <a:r>
              <a:rPr lang="en-US" sz="2000" dirty="0" smtClean="0"/>
              <a:t>  C2 </a:t>
            </a:r>
            <a:r>
              <a:rPr lang="zh-CN" altLang="en-US" sz="2000" dirty="0" smtClean="0"/>
              <a:t>别人的</a:t>
            </a:r>
            <a:endParaRPr lang="zh-CN" altLang="en-US" sz="2000" dirty="0"/>
          </a:p>
        </p:txBody>
      </p:sp>
      <p:sp>
        <p:nvSpPr>
          <p:cNvPr id="24" name="矩形 23"/>
          <p:cNvSpPr/>
          <p:nvPr/>
        </p:nvSpPr>
        <p:spPr bwMode="auto">
          <a:xfrm>
            <a:off x="184190" y="3408345"/>
            <a:ext cx="1447306" cy="318475"/>
          </a:xfrm>
          <a:prstGeom prst="rect">
            <a:avLst/>
          </a:prstGeom>
          <a:solidFill>
            <a:srgbClr val="143F58"/>
          </a:solidFill>
          <a:ln>
            <a:noFill/>
          </a:ln>
        </p:spPr>
        <p:txBody>
          <a:bodyPr vert="horz" wrap="square" lIns="68580" tIns="34290" rIns="68580" bIns="34290" numCol="1" rtlCol="0" anchor="t" anchorCtr="0" compatLnSpc="1">
            <a:prstTxWarp prst="textNoShape">
              <a:avLst/>
            </a:prstTxWarp>
          </a:bodyPr>
          <a:lstStyle/>
          <a:p>
            <a:r>
              <a:rPr lang="en-US" b="1" dirty="0" smtClean="0">
                <a:solidFill>
                  <a:schemeClr val="bg1"/>
                </a:solidFill>
              </a:rPr>
              <a:t>Q3 </a:t>
            </a:r>
            <a:r>
              <a:rPr lang="zh-CN" altLang="en-US" b="1" dirty="0" smtClean="0">
                <a:solidFill>
                  <a:schemeClr val="bg1"/>
                </a:solidFill>
              </a:rPr>
              <a:t>段落功能</a:t>
            </a:r>
          </a:p>
        </p:txBody>
      </p:sp>
      <p:pic>
        <p:nvPicPr>
          <p:cNvPr id="25" name="图片 24" descr="正常反白透明.png"/>
          <p:cNvPicPr>
            <a:picLocks noChangeAspect="1"/>
          </p:cNvPicPr>
          <p:nvPr/>
        </p:nvPicPr>
        <p:blipFill>
          <a:blip r:embed="rId3" cstate="print"/>
          <a:stretch>
            <a:fillRect/>
          </a:stretch>
        </p:blipFill>
        <p:spPr>
          <a:xfrm>
            <a:off x="71406" y="67426"/>
            <a:ext cx="1000132" cy="432622"/>
          </a:xfrm>
          <a:prstGeom prst="rect">
            <a:avLst/>
          </a:prstGeom>
        </p:spPr>
      </p:pic>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4000" b="1" dirty="0" smtClean="0">
                <a:solidFill>
                  <a:srgbClr val="143F58"/>
                </a:solidFill>
              </a:rPr>
              <a:t>基本理念之阅读目标</a:t>
            </a:r>
            <a:endParaRPr lang="zh-CN" altLang="en-US" sz="4000" b="1" dirty="0">
              <a:solidFill>
                <a:srgbClr val="143F58"/>
              </a:solidFill>
            </a:endParaRPr>
          </a:p>
        </p:txBody>
      </p:sp>
      <p:sp>
        <p:nvSpPr>
          <p:cNvPr id="3" name="内容占位符 2"/>
          <p:cNvSpPr>
            <a:spLocks noGrp="1"/>
          </p:cNvSpPr>
          <p:nvPr>
            <p:ph idx="1"/>
          </p:nvPr>
        </p:nvSpPr>
        <p:spPr/>
        <p:txBody>
          <a:bodyPr>
            <a:normAutofit/>
          </a:bodyPr>
          <a:lstStyle/>
          <a:p>
            <a:r>
              <a:rPr lang="en-US" altLang="zh-CN" sz="2000" dirty="0" smtClean="0"/>
              <a:t>GMAT RC</a:t>
            </a:r>
            <a:r>
              <a:rPr lang="zh-CN" altLang="en-US" sz="2000" dirty="0" smtClean="0"/>
              <a:t>的原文阅读，分两个层面，一是不论后面配什么题，都要掌握的文章信息提取过程，此为一级内容也可以称为文章的宏观属性，是一个</a:t>
            </a:r>
            <a:r>
              <a:rPr lang="zh-CN" altLang="en-US" sz="2000" b="1" dirty="0" smtClean="0">
                <a:solidFill>
                  <a:srgbClr val="143F58"/>
                </a:solidFill>
              </a:rPr>
              <a:t>主动输入过程</a:t>
            </a:r>
            <a:r>
              <a:rPr lang="zh-CN" altLang="en-US" sz="2000" dirty="0" smtClean="0"/>
              <a:t>。二是根据具体的题的指向，而额外了解的文章内容，此为二级内容，可以称为</a:t>
            </a:r>
            <a:r>
              <a:rPr lang="zh-CN" altLang="en-US" sz="2000" b="1" dirty="0" smtClean="0">
                <a:solidFill>
                  <a:srgbClr val="143F58"/>
                </a:solidFill>
              </a:rPr>
              <a:t>被动输入。</a:t>
            </a:r>
            <a:endParaRPr lang="en-US" altLang="zh-CN" sz="2000" b="1" dirty="0" smtClean="0">
              <a:solidFill>
                <a:srgbClr val="143F58"/>
              </a:solidFill>
            </a:endParaRPr>
          </a:p>
          <a:p>
            <a:r>
              <a:rPr lang="zh-CN" altLang="en-US" sz="2000" dirty="0" smtClean="0"/>
              <a:t>主动输入的内容有体系可循，可事先约定，可反复训练直至条件反射。被动输入的内容受题目设问影响无法事先确定。</a:t>
            </a:r>
            <a:endParaRPr lang="zh-CN" altLang="en-US" sz="2000" dirty="0"/>
          </a:p>
        </p:txBody>
      </p:sp>
      <p:sp>
        <p:nvSpPr>
          <p:cNvPr id="4" name="矩形 3"/>
          <p:cNvSpPr/>
          <p:nvPr/>
        </p:nvSpPr>
        <p:spPr>
          <a:xfrm>
            <a:off x="0" y="0"/>
            <a:ext cx="9144000" cy="500066"/>
          </a:xfrm>
          <a:prstGeom prst="rect">
            <a:avLst/>
          </a:prstGeom>
          <a:solidFill>
            <a:srgbClr val="143F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6" name="图片 5" descr="igmat 副本.eps"/>
          <p:cNvPicPr>
            <a:picLocks noChangeAspect="1"/>
          </p:cNvPicPr>
          <p:nvPr/>
        </p:nvPicPr>
        <p:blipFill>
          <a:blip r:embed="rId2" cstate="print">
            <a:clrChange>
              <a:clrFrom>
                <a:srgbClr val="FFFFFF"/>
              </a:clrFrom>
              <a:clrTo>
                <a:srgbClr val="FFFFFF">
                  <a:alpha val="0"/>
                </a:srgbClr>
              </a:clrTo>
            </a:clrChange>
          </a:blip>
          <a:stretch>
            <a:fillRect/>
          </a:stretch>
        </p:blipFill>
        <p:spPr>
          <a:xfrm>
            <a:off x="6786578" y="49672"/>
            <a:ext cx="893551" cy="450376"/>
          </a:xfrm>
          <a:prstGeom prst="rect">
            <a:avLst/>
          </a:prstGeom>
        </p:spPr>
      </p:pic>
      <p:sp>
        <p:nvSpPr>
          <p:cNvPr id="7" name="文本框 20"/>
          <p:cNvSpPr txBox="1"/>
          <p:nvPr/>
        </p:nvSpPr>
        <p:spPr>
          <a:xfrm>
            <a:off x="7715272" y="142858"/>
            <a:ext cx="1875404" cy="307777"/>
          </a:xfrm>
          <a:prstGeom prst="rect">
            <a:avLst/>
          </a:prstGeom>
          <a:noFill/>
        </p:spPr>
        <p:txBody>
          <a:bodyPr wrap="square">
            <a:spAutoFit/>
          </a:bodyPr>
          <a:lstStyle/>
          <a:p>
            <a:r>
              <a:rPr lang="en-US" altLang="zh-CN" sz="1400" dirty="0" smtClean="0">
                <a:solidFill>
                  <a:srgbClr val="FFFF00"/>
                </a:solidFill>
              </a:rPr>
              <a:t>www.igmat.cn</a:t>
            </a:r>
          </a:p>
        </p:txBody>
      </p:sp>
      <p:cxnSp>
        <p:nvCxnSpPr>
          <p:cNvPr id="8" name="直接连接符 7"/>
          <p:cNvCxnSpPr/>
          <p:nvPr/>
        </p:nvCxnSpPr>
        <p:spPr>
          <a:xfrm>
            <a:off x="7715272" y="142858"/>
            <a:ext cx="0" cy="272653"/>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文本框 34"/>
          <p:cNvSpPr txBox="1"/>
          <p:nvPr/>
        </p:nvSpPr>
        <p:spPr>
          <a:xfrm>
            <a:off x="1071538" y="131663"/>
            <a:ext cx="6552821" cy="369332"/>
          </a:xfrm>
          <a:prstGeom prst="rect">
            <a:avLst/>
          </a:prstGeom>
          <a:noFill/>
        </p:spPr>
        <p:txBody>
          <a:bodyPr wrap="square">
            <a:spAutoFit/>
          </a:bodyPr>
          <a:lstStyle/>
          <a:p>
            <a:r>
              <a:rPr lang="zh-CN" altLang="en-US" dirty="0" smtClean="0">
                <a:solidFill>
                  <a:schemeClr val="bg1"/>
                </a:solidFill>
                <a:latin typeface="微软雅黑" pitchFamily="34" charset="-122"/>
                <a:ea typeface="微软雅黑" pitchFamily="34" charset="-122"/>
              </a:rPr>
              <a:t>大仙阅读体系思维概览与系统标签示范</a:t>
            </a:r>
            <a:endParaRPr lang="zh-HK" altLang="en-US" dirty="0">
              <a:solidFill>
                <a:schemeClr val="bg1"/>
              </a:solidFill>
              <a:latin typeface="微软雅黑" pitchFamily="34" charset="-122"/>
              <a:ea typeface="微软雅黑" pitchFamily="34" charset="-122"/>
            </a:endParaRPr>
          </a:p>
        </p:txBody>
      </p:sp>
      <p:pic>
        <p:nvPicPr>
          <p:cNvPr id="10" name="图片 9" descr="正常反白透明.png"/>
          <p:cNvPicPr>
            <a:picLocks noChangeAspect="1"/>
          </p:cNvPicPr>
          <p:nvPr/>
        </p:nvPicPr>
        <p:blipFill>
          <a:blip r:embed="rId3" cstate="print"/>
          <a:stretch>
            <a:fillRect/>
          </a:stretch>
        </p:blipFill>
        <p:spPr>
          <a:xfrm>
            <a:off x="71406" y="67426"/>
            <a:ext cx="1000132" cy="432622"/>
          </a:xfrm>
          <a:prstGeom prst="rect">
            <a:avLst/>
          </a:prstGeom>
        </p:spPr>
      </p:pic>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4000" b="1" dirty="0" smtClean="0">
                <a:solidFill>
                  <a:srgbClr val="143F58"/>
                </a:solidFill>
              </a:rPr>
              <a:t>主动输入内容</a:t>
            </a:r>
            <a:endParaRPr lang="zh-CN" altLang="en-US" sz="4000" b="1" dirty="0">
              <a:solidFill>
                <a:srgbClr val="143F58"/>
              </a:solidFill>
            </a:endParaRPr>
          </a:p>
        </p:txBody>
      </p:sp>
      <p:sp>
        <p:nvSpPr>
          <p:cNvPr id="3" name="内容占位符 2"/>
          <p:cNvSpPr>
            <a:spLocks noGrp="1"/>
          </p:cNvSpPr>
          <p:nvPr>
            <p:ph idx="1"/>
          </p:nvPr>
        </p:nvSpPr>
        <p:spPr>
          <a:xfrm>
            <a:off x="928662" y="1714494"/>
            <a:ext cx="7200897" cy="2489202"/>
          </a:xfrm>
        </p:spPr>
        <p:txBody>
          <a:bodyPr>
            <a:normAutofit/>
          </a:bodyPr>
          <a:lstStyle/>
          <a:p>
            <a:pPr>
              <a:buClr>
                <a:srgbClr val="143F58"/>
              </a:buClr>
            </a:pPr>
            <a:r>
              <a:rPr lang="zh-CN" altLang="en-US" sz="2000" dirty="0" smtClean="0"/>
              <a:t>在大仙的</a:t>
            </a:r>
            <a:r>
              <a:rPr lang="en-US" altLang="zh-CN" sz="2000" dirty="0" smtClean="0"/>
              <a:t>GMAT</a:t>
            </a:r>
            <a:r>
              <a:rPr lang="zh-CN" altLang="en-US" sz="2000" dirty="0" smtClean="0"/>
              <a:t>阅读体系中，主动输入内容是文章的三大基本属性的确定，也称</a:t>
            </a:r>
            <a:r>
              <a:rPr lang="en-US" altLang="zh-CN" sz="2000" dirty="0" smtClean="0"/>
              <a:t>GMAT</a:t>
            </a:r>
            <a:r>
              <a:rPr lang="zh-CN" altLang="en-US" sz="2000" dirty="0" smtClean="0"/>
              <a:t>一级阅读中的“三个代表”。</a:t>
            </a:r>
            <a:endParaRPr lang="en-US" altLang="zh-CN" sz="2000" dirty="0" smtClean="0"/>
          </a:p>
          <a:p>
            <a:pPr>
              <a:buClr>
                <a:srgbClr val="143F58"/>
              </a:buClr>
            </a:pPr>
            <a:r>
              <a:rPr lang="zh-CN" altLang="en-US" sz="2000" dirty="0"/>
              <a:t>三</a:t>
            </a:r>
            <a:r>
              <a:rPr lang="zh-CN" altLang="en-US" sz="2000" dirty="0" smtClean="0"/>
              <a:t>个代表包括：</a:t>
            </a:r>
            <a:endParaRPr lang="en-US" altLang="zh-CN" sz="2000" dirty="0" smtClean="0"/>
          </a:p>
          <a:p>
            <a:pPr>
              <a:buClr>
                <a:srgbClr val="143F58"/>
              </a:buClr>
              <a:buNone/>
            </a:pPr>
            <a:r>
              <a:rPr lang="zh-CN" altLang="en-US" sz="2000" dirty="0" smtClean="0"/>
              <a:t>（</a:t>
            </a:r>
            <a:r>
              <a:rPr lang="en-US" altLang="zh-CN" sz="2000" dirty="0" smtClean="0"/>
              <a:t>1</a:t>
            </a:r>
            <a:r>
              <a:rPr lang="zh-CN" altLang="en-US" sz="2000" dirty="0" smtClean="0"/>
              <a:t>）文章有没有观点？</a:t>
            </a:r>
            <a:endParaRPr lang="en-US" altLang="zh-CN" sz="2000" dirty="0" smtClean="0"/>
          </a:p>
          <a:p>
            <a:pPr>
              <a:buClr>
                <a:srgbClr val="143F58"/>
              </a:buClr>
              <a:buNone/>
            </a:pPr>
            <a:r>
              <a:rPr lang="zh-CN" altLang="en-US" sz="2000" dirty="0" smtClean="0"/>
              <a:t>（</a:t>
            </a:r>
            <a:r>
              <a:rPr lang="en-US" altLang="zh-CN" sz="2000" dirty="0" smtClean="0"/>
              <a:t>2</a:t>
            </a:r>
            <a:r>
              <a:rPr lang="zh-CN" altLang="en-US" sz="2000" dirty="0" smtClean="0"/>
              <a:t>）如果有，是谁的观点？作者的，别人的，还是都有？</a:t>
            </a:r>
            <a:endParaRPr lang="en-US" altLang="zh-CN" sz="2000" dirty="0" smtClean="0"/>
          </a:p>
          <a:p>
            <a:pPr>
              <a:buClr>
                <a:srgbClr val="143F58"/>
              </a:buClr>
              <a:buNone/>
            </a:pPr>
            <a:r>
              <a:rPr lang="zh-CN" altLang="en-US" sz="2000" dirty="0" smtClean="0"/>
              <a:t> （</a:t>
            </a:r>
            <a:r>
              <a:rPr lang="en-US" altLang="zh-CN" sz="2000" dirty="0" smtClean="0"/>
              <a:t>3</a:t>
            </a:r>
            <a:r>
              <a:rPr lang="zh-CN" altLang="en-US" sz="2000" dirty="0" smtClean="0"/>
              <a:t>）如果观点不止一个，他们之间是同向还是反向关系？</a:t>
            </a:r>
            <a:endParaRPr lang="zh-CN" altLang="en-US" sz="2000" dirty="0"/>
          </a:p>
        </p:txBody>
      </p:sp>
      <p:sp>
        <p:nvSpPr>
          <p:cNvPr id="10" name="矩形 9"/>
          <p:cNvSpPr/>
          <p:nvPr/>
        </p:nvSpPr>
        <p:spPr>
          <a:xfrm>
            <a:off x="0" y="0"/>
            <a:ext cx="9144000" cy="500066"/>
          </a:xfrm>
          <a:prstGeom prst="rect">
            <a:avLst/>
          </a:prstGeom>
          <a:solidFill>
            <a:srgbClr val="143F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2" name="图片 11" descr="igmat 副本.eps"/>
          <p:cNvPicPr>
            <a:picLocks noChangeAspect="1"/>
          </p:cNvPicPr>
          <p:nvPr/>
        </p:nvPicPr>
        <p:blipFill>
          <a:blip r:embed="rId2" cstate="print">
            <a:clrChange>
              <a:clrFrom>
                <a:srgbClr val="FFFFFF"/>
              </a:clrFrom>
              <a:clrTo>
                <a:srgbClr val="FFFFFF">
                  <a:alpha val="0"/>
                </a:srgbClr>
              </a:clrTo>
            </a:clrChange>
          </a:blip>
          <a:stretch>
            <a:fillRect/>
          </a:stretch>
        </p:blipFill>
        <p:spPr>
          <a:xfrm>
            <a:off x="6786578" y="49672"/>
            <a:ext cx="893551" cy="450376"/>
          </a:xfrm>
          <a:prstGeom prst="rect">
            <a:avLst/>
          </a:prstGeom>
        </p:spPr>
      </p:pic>
      <p:sp>
        <p:nvSpPr>
          <p:cNvPr id="13" name="文本框 20"/>
          <p:cNvSpPr txBox="1"/>
          <p:nvPr/>
        </p:nvSpPr>
        <p:spPr>
          <a:xfrm>
            <a:off x="7715272" y="142858"/>
            <a:ext cx="1875404" cy="307777"/>
          </a:xfrm>
          <a:prstGeom prst="rect">
            <a:avLst/>
          </a:prstGeom>
          <a:noFill/>
        </p:spPr>
        <p:txBody>
          <a:bodyPr wrap="square">
            <a:spAutoFit/>
          </a:bodyPr>
          <a:lstStyle/>
          <a:p>
            <a:r>
              <a:rPr lang="en-US" altLang="zh-CN" sz="1400" dirty="0" smtClean="0">
                <a:solidFill>
                  <a:srgbClr val="FFFF00"/>
                </a:solidFill>
              </a:rPr>
              <a:t>www.igmat.cn</a:t>
            </a:r>
          </a:p>
        </p:txBody>
      </p:sp>
      <p:cxnSp>
        <p:nvCxnSpPr>
          <p:cNvPr id="14" name="直接连接符 13"/>
          <p:cNvCxnSpPr/>
          <p:nvPr/>
        </p:nvCxnSpPr>
        <p:spPr>
          <a:xfrm>
            <a:off x="7715272" y="142858"/>
            <a:ext cx="0" cy="272653"/>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文本框 34"/>
          <p:cNvSpPr txBox="1"/>
          <p:nvPr/>
        </p:nvSpPr>
        <p:spPr>
          <a:xfrm>
            <a:off x="1071538" y="131663"/>
            <a:ext cx="6552821" cy="369332"/>
          </a:xfrm>
          <a:prstGeom prst="rect">
            <a:avLst/>
          </a:prstGeom>
          <a:noFill/>
        </p:spPr>
        <p:txBody>
          <a:bodyPr wrap="square">
            <a:spAutoFit/>
          </a:bodyPr>
          <a:lstStyle/>
          <a:p>
            <a:r>
              <a:rPr lang="zh-CN" altLang="en-US" dirty="0" smtClean="0">
                <a:solidFill>
                  <a:schemeClr val="bg1"/>
                </a:solidFill>
                <a:latin typeface="微软雅黑" pitchFamily="34" charset="-122"/>
                <a:ea typeface="微软雅黑" pitchFamily="34" charset="-122"/>
              </a:rPr>
              <a:t>大仙阅读体系思维概览与系统标签示范</a:t>
            </a:r>
            <a:endParaRPr lang="zh-HK" altLang="en-US" dirty="0">
              <a:solidFill>
                <a:schemeClr val="bg1"/>
              </a:solidFill>
              <a:latin typeface="微软雅黑" pitchFamily="34" charset="-122"/>
              <a:ea typeface="微软雅黑" pitchFamily="34" charset="-122"/>
            </a:endParaRPr>
          </a:p>
        </p:txBody>
      </p:sp>
      <p:pic>
        <p:nvPicPr>
          <p:cNvPr id="15" name="图片 14" descr="正常反白透明.png"/>
          <p:cNvPicPr>
            <a:picLocks noChangeAspect="1"/>
          </p:cNvPicPr>
          <p:nvPr/>
        </p:nvPicPr>
        <p:blipFill>
          <a:blip r:embed="rId3" cstate="print"/>
          <a:stretch>
            <a:fillRect/>
          </a:stretch>
        </p:blipFill>
        <p:spPr>
          <a:xfrm>
            <a:off x="71406" y="67426"/>
            <a:ext cx="1000132" cy="432622"/>
          </a:xfrm>
          <a:prstGeom prst="rect">
            <a:avLst/>
          </a:prstGeom>
        </p:spPr>
      </p:pic>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000114"/>
            <a:ext cx="9144000" cy="1142990"/>
          </a:xfrm>
          <a:prstGeom prst="rect">
            <a:avLst/>
          </a:prstGeom>
          <a:solidFill>
            <a:srgbClr val="143F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标题 1"/>
          <p:cNvSpPr>
            <a:spLocks noGrp="1"/>
          </p:cNvSpPr>
          <p:nvPr>
            <p:ph type="title"/>
          </p:nvPr>
        </p:nvSpPr>
        <p:spPr>
          <a:xfrm>
            <a:off x="357158" y="1142990"/>
            <a:ext cx="7200897" cy="977900"/>
          </a:xfrm>
        </p:spPr>
        <p:txBody>
          <a:bodyPr>
            <a:normAutofit/>
          </a:bodyPr>
          <a:lstStyle/>
          <a:p>
            <a:r>
              <a:rPr lang="zh-CN" altLang="en-US" sz="4000" b="1" dirty="0" smtClean="0">
                <a:solidFill>
                  <a:schemeClr val="bg1"/>
                </a:solidFill>
              </a:rPr>
              <a:t>目 录</a:t>
            </a:r>
            <a:endParaRPr lang="zh-CN" altLang="en-US" sz="4000" b="1" dirty="0">
              <a:solidFill>
                <a:schemeClr val="bg1"/>
              </a:solidFill>
            </a:endParaRPr>
          </a:p>
        </p:txBody>
      </p:sp>
      <p:sp>
        <p:nvSpPr>
          <p:cNvPr id="3" name="内容占位符 2"/>
          <p:cNvSpPr>
            <a:spLocks noGrp="1"/>
          </p:cNvSpPr>
          <p:nvPr>
            <p:ph idx="1"/>
          </p:nvPr>
        </p:nvSpPr>
        <p:spPr>
          <a:xfrm>
            <a:off x="2714612" y="2143122"/>
            <a:ext cx="7200897" cy="3143272"/>
          </a:xfrm>
        </p:spPr>
        <p:txBody>
          <a:bodyPr>
            <a:noAutofit/>
          </a:bodyPr>
          <a:lstStyle/>
          <a:p>
            <a:pPr>
              <a:buClr>
                <a:srgbClr val="143F58"/>
              </a:buClr>
              <a:buFont typeface="Wingdings" pitchFamily="2" charset="2"/>
              <a:buChar char="l"/>
            </a:pPr>
            <a:r>
              <a:rPr lang="zh-CN" altLang="en-US" sz="2000" dirty="0" smtClean="0"/>
              <a:t>系统设计理念</a:t>
            </a:r>
            <a:endParaRPr lang="en-US" altLang="zh-CN" sz="2000" dirty="0" smtClean="0"/>
          </a:p>
          <a:p>
            <a:pPr>
              <a:buClr>
                <a:srgbClr val="143F58"/>
              </a:buClr>
              <a:buFont typeface="Wingdings" pitchFamily="2" charset="2"/>
              <a:buChar char="l"/>
            </a:pPr>
            <a:r>
              <a:rPr lang="zh-CN" altLang="en-US" sz="2000" dirty="0" smtClean="0"/>
              <a:t>系统设计</a:t>
            </a:r>
            <a:r>
              <a:rPr lang="zh-CN" altLang="en-US" sz="2000" dirty="0" smtClean="0"/>
              <a:t>底层逻辑</a:t>
            </a:r>
            <a:endParaRPr lang="en-US" altLang="zh-CN" sz="2000" dirty="0" smtClean="0"/>
          </a:p>
          <a:p>
            <a:pPr>
              <a:buClr>
                <a:srgbClr val="143F58"/>
              </a:buClr>
              <a:buFont typeface="Wingdings" pitchFamily="2" charset="2"/>
              <a:buChar char="l"/>
            </a:pPr>
            <a:r>
              <a:rPr lang="zh-CN" altLang="en-US" sz="2000" dirty="0" smtClean="0"/>
              <a:t>系统使用说明</a:t>
            </a:r>
            <a:endParaRPr lang="en-US" altLang="zh-CN" sz="2000" dirty="0" smtClean="0"/>
          </a:p>
          <a:p>
            <a:pPr>
              <a:buClr>
                <a:srgbClr val="143F58"/>
              </a:buClr>
              <a:buFont typeface="Wingdings" pitchFamily="2" charset="2"/>
              <a:buChar char="l"/>
            </a:pPr>
            <a:r>
              <a:rPr lang="zh-CN" altLang="en-US" sz="2000" dirty="0" smtClean="0"/>
              <a:t>标签讲解</a:t>
            </a:r>
            <a:endParaRPr lang="en-US" altLang="zh-CN" sz="2000" dirty="0" smtClean="0"/>
          </a:p>
          <a:p>
            <a:pPr>
              <a:buClr>
                <a:srgbClr val="143F58"/>
              </a:buClr>
              <a:buFont typeface="Wingdings" pitchFamily="2" charset="2"/>
              <a:buChar char="l"/>
            </a:pPr>
            <a:r>
              <a:rPr lang="zh-CN" altLang="en-US" sz="2000" dirty="0" smtClean="0"/>
              <a:t>使用演示</a:t>
            </a:r>
            <a:endParaRPr lang="en-US" altLang="zh-CN" sz="2000" dirty="0" smtClean="0"/>
          </a:p>
          <a:p>
            <a:pPr>
              <a:buClr>
                <a:srgbClr val="143F58"/>
              </a:buClr>
              <a:buFont typeface="Wingdings" pitchFamily="2" charset="2"/>
              <a:buChar char="l"/>
            </a:pPr>
            <a:r>
              <a:rPr lang="zh-CN" altLang="en-US" sz="2000" dirty="0" smtClean="0"/>
              <a:t>其它注意</a:t>
            </a:r>
            <a:r>
              <a:rPr lang="zh-CN" altLang="en-US" sz="2000" dirty="0" smtClean="0"/>
              <a:t>事项</a:t>
            </a:r>
            <a:endParaRPr lang="en-US" altLang="zh-CN" sz="2000" dirty="0" smtClean="0"/>
          </a:p>
          <a:p>
            <a:pPr>
              <a:buClr>
                <a:srgbClr val="143F58"/>
              </a:buClr>
              <a:buFont typeface="Wingdings" pitchFamily="2" charset="2"/>
              <a:buChar char="l"/>
            </a:pPr>
            <a:r>
              <a:rPr lang="zh-CN" altLang="en-US" sz="2000" dirty="0" smtClean="0"/>
              <a:t>大仙阅读体系概览</a:t>
            </a:r>
            <a:endParaRPr lang="zh-CN" altLang="en-US" sz="2000" dirty="0"/>
          </a:p>
        </p:txBody>
      </p:sp>
      <p:pic>
        <p:nvPicPr>
          <p:cNvPr id="10" name="图片 9" descr="正常彩色白底.jpg"/>
          <p:cNvPicPr>
            <a:picLocks noChangeAspect="1"/>
          </p:cNvPicPr>
          <p:nvPr/>
        </p:nvPicPr>
        <p:blipFill>
          <a:blip r:embed="rId2" cstate="print">
            <a:clrChange>
              <a:clrFrom>
                <a:srgbClr val="FFFFFF"/>
              </a:clrFrom>
              <a:clrTo>
                <a:srgbClr val="FFFFFF">
                  <a:alpha val="0"/>
                </a:srgbClr>
              </a:clrTo>
            </a:clrChange>
          </a:blip>
          <a:stretch>
            <a:fillRect/>
          </a:stretch>
        </p:blipFill>
        <p:spPr>
          <a:xfrm>
            <a:off x="0" y="-71456"/>
            <a:ext cx="1918010" cy="1078880"/>
          </a:xfrm>
          <a:prstGeom prst="rect">
            <a:avLst/>
          </a:prstGeom>
        </p:spPr>
      </p:pic>
      <p:pic>
        <p:nvPicPr>
          <p:cNvPr id="11" name="图片 10" descr="igmat 副本.eps"/>
          <p:cNvPicPr>
            <a:picLocks noChangeAspect="1"/>
          </p:cNvPicPr>
          <p:nvPr/>
        </p:nvPicPr>
        <p:blipFill>
          <a:blip r:embed="rId3" cstate="print">
            <a:clrChange>
              <a:clrFrom>
                <a:srgbClr val="FFFFFF"/>
              </a:clrFrom>
              <a:clrTo>
                <a:srgbClr val="FFFFFF">
                  <a:alpha val="0"/>
                </a:srgbClr>
              </a:clrTo>
            </a:clrChange>
          </a:blip>
          <a:stretch>
            <a:fillRect/>
          </a:stretch>
        </p:blipFill>
        <p:spPr>
          <a:xfrm>
            <a:off x="7744294" y="15840"/>
            <a:ext cx="1256862" cy="631574"/>
          </a:xfrm>
          <a:prstGeom prst="rect">
            <a:avLst/>
          </a:prstGeom>
        </p:spPr>
      </p:pic>
      <p:sp>
        <p:nvSpPr>
          <p:cNvPr id="12" name="文本框 20"/>
          <p:cNvSpPr txBox="1"/>
          <p:nvPr/>
        </p:nvSpPr>
        <p:spPr>
          <a:xfrm>
            <a:off x="7904541" y="421974"/>
            <a:ext cx="2066543" cy="292388"/>
          </a:xfrm>
          <a:prstGeom prst="rect">
            <a:avLst/>
          </a:prstGeom>
          <a:noFill/>
        </p:spPr>
        <p:txBody>
          <a:bodyPr wrap="square">
            <a:spAutoFit/>
          </a:bodyPr>
          <a:lstStyle/>
          <a:p>
            <a:r>
              <a:rPr lang="en-US" altLang="zh-CN" sz="1300" u="sng" dirty="0" smtClean="0">
                <a:solidFill>
                  <a:schemeClr val="accent1">
                    <a:lumMod val="50000"/>
                  </a:schemeClr>
                </a:solidFill>
              </a:rPr>
              <a:t>www.igmat.cn</a:t>
            </a:r>
          </a:p>
        </p:txBody>
      </p:sp>
      <p:sp>
        <p:nvSpPr>
          <p:cNvPr id="13" name="文本框 20"/>
          <p:cNvSpPr txBox="1"/>
          <p:nvPr/>
        </p:nvSpPr>
        <p:spPr>
          <a:xfrm>
            <a:off x="7909944" y="651677"/>
            <a:ext cx="2468111" cy="276999"/>
          </a:xfrm>
          <a:prstGeom prst="rect">
            <a:avLst/>
          </a:prstGeom>
          <a:noFill/>
        </p:spPr>
        <p:txBody>
          <a:bodyPr wrap="square">
            <a:spAutoFit/>
          </a:bodyPr>
          <a:lstStyle/>
          <a:p>
            <a:r>
              <a:rPr lang="en-US" altLang="zh-CN" sz="1200" b="1" dirty="0" smtClean="0">
                <a:solidFill>
                  <a:srgbClr val="305862"/>
                </a:solidFill>
              </a:rPr>
              <a:t>400-728-0020</a:t>
            </a: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4000" b="1" dirty="0" smtClean="0">
                <a:solidFill>
                  <a:srgbClr val="143F58"/>
                </a:solidFill>
              </a:rPr>
              <a:t>实际操作过程</a:t>
            </a:r>
            <a:endParaRPr lang="zh-CN" altLang="en-US" sz="4000" b="1" dirty="0">
              <a:solidFill>
                <a:srgbClr val="143F58"/>
              </a:solidFill>
            </a:endParaRPr>
          </a:p>
        </p:txBody>
      </p:sp>
      <p:sp>
        <p:nvSpPr>
          <p:cNvPr id="3" name="内容占位符 2"/>
          <p:cNvSpPr>
            <a:spLocks noGrp="1"/>
          </p:cNvSpPr>
          <p:nvPr>
            <p:ph idx="1"/>
          </p:nvPr>
        </p:nvSpPr>
        <p:spPr>
          <a:xfrm>
            <a:off x="1000100" y="1571618"/>
            <a:ext cx="7715304" cy="3225801"/>
          </a:xfrm>
        </p:spPr>
        <p:txBody>
          <a:bodyPr>
            <a:noAutofit/>
          </a:bodyPr>
          <a:lstStyle/>
          <a:p>
            <a:pPr>
              <a:buClr>
                <a:srgbClr val="143F58"/>
              </a:buClr>
            </a:pPr>
            <a:r>
              <a:rPr lang="zh-CN" altLang="en-US" sz="2000" dirty="0" smtClean="0"/>
              <a:t>在获取三个代表的过程中，实际上每段的功能属性也会水到渠成地获得</a:t>
            </a:r>
            <a:endParaRPr lang="en-US" altLang="zh-CN" sz="2000" dirty="0" smtClean="0"/>
          </a:p>
          <a:p>
            <a:pPr>
              <a:buClr>
                <a:srgbClr val="143F58"/>
              </a:buClr>
            </a:pPr>
            <a:r>
              <a:rPr lang="zh-CN" altLang="en-US" sz="2000" dirty="0"/>
              <a:t>三</a:t>
            </a:r>
            <a:r>
              <a:rPr lang="zh-CN" altLang="en-US" sz="2000" dirty="0" smtClean="0"/>
              <a:t>个代表的获取，将为后续解决文章配的题目打好基础。</a:t>
            </a:r>
            <a:endParaRPr lang="en-US" altLang="zh-CN" sz="2000" dirty="0" smtClean="0"/>
          </a:p>
          <a:p>
            <a:pPr>
              <a:buClr>
                <a:srgbClr val="143F58"/>
              </a:buClr>
            </a:pPr>
            <a:r>
              <a:rPr lang="zh-CN" altLang="en-US" sz="2000" dirty="0" smtClean="0"/>
              <a:t>和句子的组成成分定性的绝对黑白不同，阅读中可能存在对同一部分文字的不同定性，所以大体上高概率吻合大仙给出的分析即可不需要百分百较真。</a:t>
            </a:r>
            <a:endParaRPr lang="en-US" altLang="zh-CN" sz="2000" dirty="0" smtClean="0"/>
          </a:p>
          <a:p>
            <a:pPr>
              <a:buClr>
                <a:srgbClr val="143F58"/>
              </a:buClr>
            </a:pPr>
            <a:r>
              <a:rPr lang="zh-CN" altLang="en-US" sz="2000" dirty="0" smtClean="0"/>
              <a:t>提高三个代表的获取过程效率，就是提高</a:t>
            </a:r>
            <a:r>
              <a:rPr lang="en-US" altLang="zh-CN" sz="2000" dirty="0" smtClean="0"/>
              <a:t>GMAT</a:t>
            </a:r>
            <a:r>
              <a:rPr lang="zh-CN" altLang="en-US" sz="2000" dirty="0" smtClean="0"/>
              <a:t>阅读水平的最根本体现。</a:t>
            </a:r>
            <a:endParaRPr lang="zh-CN" altLang="en-US" sz="2000" dirty="0"/>
          </a:p>
        </p:txBody>
      </p:sp>
      <p:sp>
        <p:nvSpPr>
          <p:cNvPr id="4" name="矩形 3"/>
          <p:cNvSpPr/>
          <p:nvPr/>
        </p:nvSpPr>
        <p:spPr>
          <a:xfrm>
            <a:off x="0" y="0"/>
            <a:ext cx="9144000" cy="500066"/>
          </a:xfrm>
          <a:prstGeom prst="rect">
            <a:avLst/>
          </a:prstGeom>
          <a:solidFill>
            <a:srgbClr val="143F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6" name="图片 5" descr="igmat 副本.eps"/>
          <p:cNvPicPr>
            <a:picLocks noChangeAspect="1"/>
          </p:cNvPicPr>
          <p:nvPr/>
        </p:nvPicPr>
        <p:blipFill>
          <a:blip r:embed="rId2" cstate="print">
            <a:clrChange>
              <a:clrFrom>
                <a:srgbClr val="FFFFFF"/>
              </a:clrFrom>
              <a:clrTo>
                <a:srgbClr val="FFFFFF">
                  <a:alpha val="0"/>
                </a:srgbClr>
              </a:clrTo>
            </a:clrChange>
          </a:blip>
          <a:stretch>
            <a:fillRect/>
          </a:stretch>
        </p:blipFill>
        <p:spPr>
          <a:xfrm>
            <a:off x="6786578" y="49672"/>
            <a:ext cx="893551" cy="450376"/>
          </a:xfrm>
          <a:prstGeom prst="rect">
            <a:avLst/>
          </a:prstGeom>
        </p:spPr>
      </p:pic>
      <p:sp>
        <p:nvSpPr>
          <p:cNvPr id="7" name="文本框 20"/>
          <p:cNvSpPr txBox="1"/>
          <p:nvPr/>
        </p:nvSpPr>
        <p:spPr>
          <a:xfrm>
            <a:off x="7715272" y="142858"/>
            <a:ext cx="1875404" cy="307777"/>
          </a:xfrm>
          <a:prstGeom prst="rect">
            <a:avLst/>
          </a:prstGeom>
          <a:noFill/>
        </p:spPr>
        <p:txBody>
          <a:bodyPr wrap="square">
            <a:spAutoFit/>
          </a:bodyPr>
          <a:lstStyle/>
          <a:p>
            <a:r>
              <a:rPr lang="en-US" altLang="zh-CN" sz="1400" dirty="0" smtClean="0">
                <a:solidFill>
                  <a:srgbClr val="FFFF00"/>
                </a:solidFill>
              </a:rPr>
              <a:t>www.igmat.cn</a:t>
            </a:r>
          </a:p>
        </p:txBody>
      </p:sp>
      <p:cxnSp>
        <p:nvCxnSpPr>
          <p:cNvPr id="8" name="直接连接符 7"/>
          <p:cNvCxnSpPr/>
          <p:nvPr/>
        </p:nvCxnSpPr>
        <p:spPr>
          <a:xfrm>
            <a:off x="7715272" y="142858"/>
            <a:ext cx="0" cy="272653"/>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文本框 34"/>
          <p:cNvSpPr txBox="1"/>
          <p:nvPr/>
        </p:nvSpPr>
        <p:spPr>
          <a:xfrm>
            <a:off x="1071538" y="131663"/>
            <a:ext cx="6552821" cy="369332"/>
          </a:xfrm>
          <a:prstGeom prst="rect">
            <a:avLst/>
          </a:prstGeom>
          <a:noFill/>
        </p:spPr>
        <p:txBody>
          <a:bodyPr wrap="square">
            <a:spAutoFit/>
          </a:bodyPr>
          <a:lstStyle/>
          <a:p>
            <a:r>
              <a:rPr lang="zh-CN" altLang="en-US" dirty="0" smtClean="0">
                <a:solidFill>
                  <a:schemeClr val="bg1"/>
                </a:solidFill>
                <a:latin typeface="微软雅黑" pitchFamily="34" charset="-122"/>
                <a:ea typeface="微软雅黑" pitchFamily="34" charset="-122"/>
              </a:rPr>
              <a:t>大仙阅读体系思维概览与系统标签示范</a:t>
            </a:r>
            <a:endParaRPr lang="zh-HK" altLang="en-US" dirty="0">
              <a:solidFill>
                <a:schemeClr val="bg1"/>
              </a:solidFill>
              <a:latin typeface="微软雅黑" pitchFamily="34" charset="-122"/>
              <a:ea typeface="微软雅黑" pitchFamily="34" charset="-122"/>
            </a:endParaRPr>
          </a:p>
        </p:txBody>
      </p:sp>
      <p:pic>
        <p:nvPicPr>
          <p:cNvPr id="10" name="图片 9" descr="正常反白透明.png"/>
          <p:cNvPicPr>
            <a:picLocks noChangeAspect="1"/>
          </p:cNvPicPr>
          <p:nvPr/>
        </p:nvPicPr>
        <p:blipFill>
          <a:blip r:embed="rId3" cstate="print"/>
          <a:stretch>
            <a:fillRect/>
          </a:stretch>
        </p:blipFill>
        <p:spPr>
          <a:xfrm>
            <a:off x="71406" y="67426"/>
            <a:ext cx="1000132" cy="432622"/>
          </a:xfrm>
          <a:prstGeom prst="rect">
            <a:avLst/>
          </a:prstGeom>
        </p:spPr>
      </p:pic>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4000" b="1" dirty="0" smtClean="0">
                <a:solidFill>
                  <a:srgbClr val="143F58"/>
                </a:solidFill>
              </a:rPr>
              <a:t>做题建议</a:t>
            </a:r>
            <a:endParaRPr lang="zh-CN" altLang="en-US" sz="4000" b="1" dirty="0">
              <a:solidFill>
                <a:srgbClr val="143F58"/>
              </a:solidFill>
            </a:endParaRPr>
          </a:p>
        </p:txBody>
      </p:sp>
      <p:sp>
        <p:nvSpPr>
          <p:cNvPr id="4" name="矩形 3"/>
          <p:cNvSpPr/>
          <p:nvPr/>
        </p:nvSpPr>
        <p:spPr>
          <a:xfrm>
            <a:off x="0" y="0"/>
            <a:ext cx="9144000" cy="500066"/>
          </a:xfrm>
          <a:prstGeom prst="rect">
            <a:avLst/>
          </a:prstGeom>
          <a:solidFill>
            <a:srgbClr val="143F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6" name="图片 5" descr="igmat 副本.eps"/>
          <p:cNvPicPr>
            <a:picLocks noChangeAspect="1"/>
          </p:cNvPicPr>
          <p:nvPr/>
        </p:nvPicPr>
        <p:blipFill>
          <a:blip r:embed="rId2" cstate="print">
            <a:clrChange>
              <a:clrFrom>
                <a:srgbClr val="FFFFFF"/>
              </a:clrFrom>
              <a:clrTo>
                <a:srgbClr val="FFFFFF">
                  <a:alpha val="0"/>
                </a:srgbClr>
              </a:clrTo>
            </a:clrChange>
          </a:blip>
          <a:stretch>
            <a:fillRect/>
          </a:stretch>
        </p:blipFill>
        <p:spPr>
          <a:xfrm>
            <a:off x="6786578" y="49672"/>
            <a:ext cx="893551" cy="450376"/>
          </a:xfrm>
          <a:prstGeom prst="rect">
            <a:avLst/>
          </a:prstGeom>
        </p:spPr>
      </p:pic>
      <p:sp>
        <p:nvSpPr>
          <p:cNvPr id="7" name="文本框 20"/>
          <p:cNvSpPr txBox="1"/>
          <p:nvPr/>
        </p:nvSpPr>
        <p:spPr>
          <a:xfrm>
            <a:off x="7715272" y="142858"/>
            <a:ext cx="1875404" cy="307777"/>
          </a:xfrm>
          <a:prstGeom prst="rect">
            <a:avLst/>
          </a:prstGeom>
          <a:noFill/>
        </p:spPr>
        <p:txBody>
          <a:bodyPr wrap="square">
            <a:spAutoFit/>
          </a:bodyPr>
          <a:lstStyle/>
          <a:p>
            <a:r>
              <a:rPr lang="en-US" altLang="zh-CN" sz="1400" dirty="0" smtClean="0">
                <a:solidFill>
                  <a:srgbClr val="FFFF00"/>
                </a:solidFill>
              </a:rPr>
              <a:t>www.igmat.cn</a:t>
            </a:r>
          </a:p>
        </p:txBody>
      </p:sp>
      <p:cxnSp>
        <p:nvCxnSpPr>
          <p:cNvPr id="8" name="直接连接符 7"/>
          <p:cNvCxnSpPr/>
          <p:nvPr/>
        </p:nvCxnSpPr>
        <p:spPr>
          <a:xfrm>
            <a:off x="7715272" y="142858"/>
            <a:ext cx="0" cy="272653"/>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文本框 34"/>
          <p:cNvSpPr txBox="1"/>
          <p:nvPr/>
        </p:nvSpPr>
        <p:spPr>
          <a:xfrm>
            <a:off x="1071538" y="131663"/>
            <a:ext cx="6552821" cy="369332"/>
          </a:xfrm>
          <a:prstGeom prst="rect">
            <a:avLst/>
          </a:prstGeom>
          <a:noFill/>
        </p:spPr>
        <p:txBody>
          <a:bodyPr wrap="square">
            <a:spAutoFit/>
          </a:bodyPr>
          <a:lstStyle/>
          <a:p>
            <a:r>
              <a:rPr lang="zh-CN" altLang="en-US" dirty="0" smtClean="0">
                <a:solidFill>
                  <a:schemeClr val="bg1"/>
                </a:solidFill>
                <a:latin typeface="微软雅黑" pitchFamily="34" charset="-122"/>
                <a:ea typeface="微软雅黑" pitchFamily="34" charset="-122"/>
              </a:rPr>
              <a:t>大仙阅读体系思维概览与系统标签示范</a:t>
            </a:r>
            <a:endParaRPr lang="zh-HK" altLang="en-US" dirty="0">
              <a:solidFill>
                <a:schemeClr val="bg1"/>
              </a:solidFill>
              <a:latin typeface="微软雅黑" pitchFamily="34" charset="-122"/>
              <a:ea typeface="微软雅黑" pitchFamily="34" charset="-122"/>
            </a:endParaRPr>
          </a:p>
        </p:txBody>
      </p:sp>
      <p:pic>
        <p:nvPicPr>
          <p:cNvPr id="10" name="图片 9" descr="正常反白透明.png"/>
          <p:cNvPicPr>
            <a:picLocks noChangeAspect="1"/>
          </p:cNvPicPr>
          <p:nvPr/>
        </p:nvPicPr>
        <p:blipFill>
          <a:blip r:embed="rId3" cstate="print"/>
          <a:stretch>
            <a:fillRect/>
          </a:stretch>
        </p:blipFill>
        <p:spPr>
          <a:xfrm>
            <a:off x="71406" y="67426"/>
            <a:ext cx="1000132" cy="432622"/>
          </a:xfrm>
          <a:prstGeom prst="rect">
            <a:avLst/>
          </a:prstGeom>
        </p:spPr>
      </p:pic>
      <p:sp>
        <p:nvSpPr>
          <p:cNvPr id="13" name="内容占位符 12"/>
          <p:cNvSpPr>
            <a:spLocks noGrp="1"/>
          </p:cNvSpPr>
          <p:nvPr>
            <p:ph idx="1"/>
          </p:nvPr>
        </p:nvSpPr>
        <p:spPr>
          <a:xfrm>
            <a:off x="928662" y="1643056"/>
            <a:ext cx="7358114" cy="2489202"/>
          </a:xfrm>
        </p:spPr>
        <p:txBody>
          <a:bodyPr>
            <a:normAutofit/>
          </a:bodyPr>
          <a:lstStyle/>
          <a:p>
            <a:pPr>
              <a:lnSpc>
                <a:spcPct val="150000"/>
              </a:lnSpc>
              <a:buNone/>
            </a:pPr>
            <a:r>
              <a:rPr lang="zh-CN" altLang="en-US" sz="2000" dirty="0" smtClean="0"/>
              <a:t>          文章的基本属性在</a:t>
            </a:r>
            <a:r>
              <a:rPr lang="en-US" altLang="zh-CN" sz="2000" dirty="0" smtClean="0"/>
              <a:t>45</a:t>
            </a:r>
            <a:r>
              <a:rPr lang="zh-CN" altLang="en-US" sz="2000" dirty="0" smtClean="0"/>
              <a:t>秒到</a:t>
            </a:r>
            <a:r>
              <a:rPr lang="en-US" altLang="zh-CN" sz="2000" dirty="0" smtClean="0"/>
              <a:t>1</a:t>
            </a:r>
            <a:r>
              <a:rPr lang="zh-CN" altLang="en-US" sz="2000" dirty="0" smtClean="0"/>
              <a:t>分</a:t>
            </a:r>
            <a:r>
              <a:rPr lang="en-US" altLang="zh-CN" sz="2000" dirty="0" smtClean="0"/>
              <a:t>15</a:t>
            </a:r>
            <a:r>
              <a:rPr lang="zh-CN" altLang="en-US" sz="2000" dirty="0" smtClean="0"/>
              <a:t>秒之内解决，每道题目由于难度差别较大，不容易硬性规定时间，一般来说不宜超过</a:t>
            </a:r>
            <a:r>
              <a:rPr lang="en-US" altLang="zh-CN" sz="2000" dirty="0" smtClean="0"/>
              <a:t>2</a:t>
            </a:r>
            <a:r>
              <a:rPr lang="zh-CN" altLang="en-US" sz="2000" dirty="0" smtClean="0"/>
              <a:t>：</a:t>
            </a:r>
            <a:r>
              <a:rPr lang="en-US" altLang="zh-CN" sz="2000" dirty="0" smtClean="0"/>
              <a:t>30</a:t>
            </a:r>
            <a:r>
              <a:rPr lang="zh-CN" altLang="en-US" sz="2000" dirty="0" smtClean="0"/>
              <a:t>秒每道。初期可以放慢不计时，或普通库用于熟悉方法流程，独家库用于计时检验实战表现。切记！后期一定要计时</a:t>
            </a:r>
            <a:r>
              <a:rPr lang="en-US" altLang="zh-CN" sz="2000" dirty="0" smtClean="0"/>
              <a:t>+</a:t>
            </a:r>
            <a:r>
              <a:rPr lang="zh-CN" altLang="en-US" sz="2000" dirty="0" smtClean="0"/>
              <a:t>连续做！！！没有时间压力的准确率都是假准确率都是耍流氓！</a:t>
            </a:r>
            <a:endParaRPr lang="zh-CN" altLang="en-US" sz="2000" dirty="0"/>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4000" b="1" dirty="0" smtClean="0">
                <a:solidFill>
                  <a:srgbClr val="143F58"/>
                </a:solidFill>
              </a:rPr>
              <a:t>额外学习素材</a:t>
            </a:r>
            <a:endParaRPr lang="zh-CN" altLang="en-US" sz="4000" b="1" dirty="0">
              <a:solidFill>
                <a:srgbClr val="143F58"/>
              </a:solidFill>
            </a:endParaRPr>
          </a:p>
        </p:txBody>
      </p:sp>
      <p:sp>
        <p:nvSpPr>
          <p:cNvPr id="3" name="内容占位符 2"/>
          <p:cNvSpPr>
            <a:spLocks noGrp="1"/>
          </p:cNvSpPr>
          <p:nvPr>
            <p:ph idx="1"/>
          </p:nvPr>
        </p:nvSpPr>
        <p:spPr>
          <a:xfrm>
            <a:off x="971551" y="1703385"/>
            <a:ext cx="7200897" cy="2489202"/>
          </a:xfrm>
        </p:spPr>
        <p:txBody>
          <a:bodyPr>
            <a:normAutofit lnSpcReduction="10000"/>
          </a:bodyPr>
          <a:lstStyle/>
          <a:p>
            <a:pPr>
              <a:buClr>
                <a:srgbClr val="143F58"/>
              </a:buClr>
              <a:buNone/>
            </a:pPr>
            <a:r>
              <a:rPr lang="zh-CN" altLang="en-US" sz="2000" b="1" dirty="0" smtClean="0"/>
              <a:t>大仙</a:t>
            </a:r>
            <a:r>
              <a:rPr lang="en-US" altLang="zh-CN" sz="2000" b="1" dirty="0" smtClean="0"/>
              <a:t>RC</a:t>
            </a:r>
            <a:r>
              <a:rPr lang="zh-CN" altLang="en-US" sz="2000" b="1" dirty="0" smtClean="0"/>
              <a:t>带读课</a:t>
            </a:r>
            <a:r>
              <a:rPr lang="en-US" altLang="zh-CN" sz="2000" b="1" dirty="0" smtClean="0"/>
              <a:t>                                    </a:t>
            </a:r>
            <a:r>
              <a:rPr lang="zh-CN" altLang="en-US" sz="2000" b="1" dirty="0" smtClean="0"/>
              <a:t>大仙</a:t>
            </a:r>
            <a:r>
              <a:rPr lang="en-US" altLang="zh-CN" sz="2000" b="1" dirty="0" smtClean="0"/>
              <a:t>RC</a:t>
            </a:r>
            <a:r>
              <a:rPr lang="zh-CN" altLang="en-US" sz="2000" b="1" dirty="0" smtClean="0"/>
              <a:t>进阶课</a:t>
            </a:r>
            <a:endParaRPr lang="en-US" altLang="zh-CN" sz="2000" b="1" dirty="0" smtClean="0"/>
          </a:p>
          <a:p>
            <a:pPr>
              <a:buClr>
                <a:srgbClr val="143F58"/>
              </a:buClr>
            </a:pPr>
            <a:endParaRPr lang="en-US" altLang="zh-CN" sz="2000" dirty="0" smtClean="0"/>
          </a:p>
          <a:p>
            <a:pPr>
              <a:buClr>
                <a:srgbClr val="143F58"/>
              </a:buClr>
            </a:pPr>
            <a:endParaRPr lang="en-US" altLang="zh-CN" sz="2000" dirty="0" smtClean="0"/>
          </a:p>
          <a:p>
            <a:pPr>
              <a:buClr>
                <a:srgbClr val="143F58"/>
              </a:buClr>
            </a:pPr>
            <a:endParaRPr lang="en-US" altLang="zh-CN" sz="2000" dirty="0" smtClean="0"/>
          </a:p>
          <a:p>
            <a:pPr>
              <a:buClr>
                <a:srgbClr val="143F58"/>
              </a:buClr>
            </a:pPr>
            <a:endParaRPr lang="en-US" altLang="zh-CN" sz="2000" dirty="0" smtClean="0"/>
          </a:p>
          <a:p>
            <a:pPr>
              <a:buClr>
                <a:srgbClr val="143F58"/>
              </a:buClr>
              <a:buNone/>
            </a:pPr>
            <a:r>
              <a:rPr lang="zh-CN" altLang="en-US" sz="2000" b="1" dirty="0" smtClean="0"/>
              <a:t>                             购买课程咨询</a:t>
            </a:r>
            <a:r>
              <a:rPr lang="zh-CN" altLang="en-US" sz="2000" dirty="0" smtClean="0"/>
              <a:t>：</a:t>
            </a:r>
            <a:endParaRPr lang="en-US" altLang="zh-CN" sz="2000" dirty="0" smtClean="0"/>
          </a:p>
          <a:p>
            <a:pPr>
              <a:buClr>
                <a:srgbClr val="143F58"/>
              </a:buClr>
              <a:buNone/>
            </a:pPr>
            <a:endParaRPr lang="en-US" altLang="zh-CN" sz="2000" dirty="0" smtClean="0"/>
          </a:p>
          <a:p>
            <a:pPr>
              <a:buClr>
                <a:srgbClr val="143F58"/>
              </a:buClr>
              <a:buNone/>
            </a:pPr>
            <a:endParaRPr lang="zh-CN" altLang="en-US" sz="2000" dirty="0"/>
          </a:p>
        </p:txBody>
      </p:sp>
      <p:sp>
        <p:nvSpPr>
          <p:cNvPr id="4" name="矩形 3"/>
          <p:cNvSpPr/>
          <p:nvPr/>
        </p:nvSpPr>
        <p:spPr>
          <a:xfrm>
            <a:off x="0" y="0"/>
            <a:ext cx="9144000" cy="500066"/>
          </a:xfrm>
          <a:prstGeom prst="rect">
            <a:avLst/>
          </a:prstGeom>
          <a:solidFill>
            <a:srgbClr val="143F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6" name="图片 5" descr="igmat 副本.eps"/>
          <p:cNvPicPr>
            <a:picLocks noChangeAspect="1"/>
          </p:cNvPicPr>
          <p:nvPr/>
        </p:nvPicPr>
        <p:blipFill>
          <a:blip r:embed="rId2" cstate="print">
            <a:clrChange>
              <a:clrFrom>
                <a:srgbClr val="FFFFFF"/>
              </a:clrFrom>
              <a:clrTo>
                <a:srgbClr val="FFFFFF">
                  <a:alpha val="0"/>
                </a:srgbClr>
              </a:clrTo>
            </a:clrChange>
          </a:blip>
          <a:stretch>
            <a:fillRect/>
          </a:stretch>
        </p:blipFill>
        <p:spPr>
          <a:xfrm>
            <a:off x="6786578" y="49672"/>
            <a:ext cx="893551" cy="450376"/>
          </a:xfrm>
          <a:prstGeom prst="rect">
            <a:avLst/>
          </a:prstGeom>
        </p:spPr>
      </p:pic>
      <p:sp>
        <p:nvSpPr>
          <p:cNvPr id="7" name="文本框 20"/>
          <p:cNvSpPr txBox="1"/>
          <p:nvPr/>
        </p:nvSpPr>
        <p:spPr>
          <a:xfrm>
            <a:off x="7715272" y="142858"/>
            <a:ext cx="1875404" cy="307777"/>
          </a:xfrm>
          <a:prstGeom prst="rect">
            <a:avLst/>
          </a:prstGeom>
          <a:noFill/>
        </p:spPr>
        <p:txBody>
          <a:bodyPr wrap="square">
            <a:spAutoFit/>
          </a:bodyPr>
          <a:lstStyle/>
          <a:p>
            <a:r>
              <a:rPr lang="en-US" altLang="zh-CN" sz="1400" dirty="0" smtClean="0">
                <a:solidFill>
                  <a:srgbClr val="FFFF00"/>
                </a:solidFill>
              </a:rPr>
              <a:t>www.igmat.cn</a:t>
            </a:r>
          </a:p>
        </p:txBody>
      </p:sp>
      <p:cxnSp>
        <p:nvCxnSpPr>
          <p:cNvPr id="8" name="直接连接符 7"/>
          <p:cNvCxnSpPr/>
          <p:nvPr/>
        </p:nvCxnSpPr>
        <p:spPr>
          <a:xfrm>
            <a:off x="7715272" y="142858"/>
            <a:ext cx="0" cy="272653"/>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3"/>
          <a:srcRect/>
          <a:stretch>
            <a:fillRect/>
          </a:stretch>
        </p:blipFill>
        <p:spPr bwMode="auto">
          <a:xfrm>
            <a:off x="1000100" y="2167334"/>
            <a:ext cx="2000264" cy="1322322"/>
          </a:xfrm>
          <a:prstGeom prst="rect">
            <a:avLst/>
          </a:prstGeom>
          <a:noFill/>
          <a:ln w="9525">
            <a:noFill/>
            <a:miter lim="800000"/>
            <a:headEnd/>
            <a:tailEnd/>
          </a:ln>
          <a:effectLst/>
        </p:spPr>
      </p:pic>
      <p:pic>
        <p:nvPicPr>
          <p:cNvPr id="1029" name="Picture 5"/>
          <p:cNvPicPr>
            <a:picLocks noChangeAspect="1" noChangeArrowheads="1"/>
          </p:cNvPicPr>
          <p:nvPr/>
        </p:nvPicPr>
        <p:blipFill>
          <a:blip r:embed="rId4"/>
          <a:srcRect/>
          <a:stretch>
            <a:fillRect/>
          </a:stretch>
        </p:blipFill>
        <p:spPr bwMode="auto">
          <a:xfrm>
            <a:off x="5072066" y="2214560"/>
            <a:ext cx="2071702" cy="1362596"/>
          </a:xfrm>
          <a:prstGeom prst="rect">
            <a:avLst/>
          </a:prstGeom>
          <a:noFill/>
          <a:ln w="9525">
            <a:noFill/>
            <a:miter lim="800000"/>
            <a:headEnd/>
            <a:tailEnd/>
          </a:ln>
          <a:effectLst/>
        </p:spPr>
      </p:pic>
      <p:sp>
        <p:nvSpPr>
          <p:cNvPr id="13" name="TextBox 12"/>
          <p:cNvSpPr txBox="1"/>
          <p:nvPr/>
        </p:nvSpPr>
        <p:spPr>
          <a:xfrm>
            <a:off x="3000364" y="4071948"/>
            <a:ext cx="4214842" cy="923330"/>
          </a:xfrm>
          <a:prstGeom prst="rect">
            <a:avLst/>
          </a:prstGeom>
          <a:noFill/>
        </p:spPr>
        <p:txBody>
          <a:bodyPr wrap="square" rtlCol="0">
            <a:spAutoFit/>
          </a:bodyPr>
          <a:lstStyle/>
          <a:p>
            <a:r>
              <a:rPr lang="en-US" altLang="zh-CN" b="1" dirty="0" smtClean="0">
                <a:solidFill>
                  <a:srgbClr val="143F58"/>
                </a:solidFill>
                <a:latin typeface="微软雅黑" pitchFamily="34" charset="-122"/>
                <a:ea typeface="微软雅黑" pitchFamily="34" charset="-122"/>
              </a:rPr>
              <a:t>KEVAN</a:t>
            </a:r>
            <a:r>
              <a:rPr lang="zh-CN" altLang="en-US" b="1" dirty="0" smtClean="0">
                <a:solidFill>
                  <a:srgbClr val="143F58"/>
                </a:solidFill>
                <a:latin typeface="微软雅黑" pitchFamily="34" charset="-122"/>
                <a:ea typeface="微软雅黑" pitchFamily="34" charset="-122"/>
              </a:rPr>
              <a:t>老师微信</a:t>
            </a:r>
            <a:r>
              <a:rPr lang="en-US" altLang="zh-CN" b="1" dirty="0" smtClean="0">
                <a:solidFill>
                  <a:srgbClr val="143F58"/>
                </a:solidFill>
                <a:latin typeface="微软雅黑" pitchFamily="34" charset="-122"/>
                <a:ea typeface="微软雅黑" pitchFamily="34" charset="-122"/>
              </a:rPr>
              <a:t>: 18001662020</a:t>
            </a:r>
          </a:p>
          <a:p>
            <a:r>
              <a:rPr lang="zh-CN" altLang="en-US" b="1" dirty="0" smtClean="0">
                <a:solidFill>
                  <a:srgbClr val="143F58"/>
                </a:solidFill>
                <a:latin typeface="微软雅黑" pitchFamily="34" charset="-122"/>
                <a:ea typeface="微软雅黑" pitchFamily="34" charset="-122"/>
              </a:rPr>
              <a:t>小林老师微信</a:t>
            </a:r>
            <a:r>
              <a:rPr lang="en-US" altLang="zh-CN" b="1" dirty="0" smtClean="0">
                <a:solidFill>
                  <a:srgbClr val="143F58"/>
                </a:solidFill>
                <a:latin typeface="微软雅黑" pitchFamily="34" charset="-122"/>
                <a:ea typeface="微软雅黑" pitchFamily="34" charset="-122"/>
              </a:rPr>
              <a:t>: 15618952569</a:t>
            </a:r>
            <a:endParaRPr lang="zh-CN" altLang="en-US" b="1" dirty="0" smtClean="0">
              <a:solidFill>
                <a:srgbClr val="143F58"/>
              </a:solidFill>
              <a:latin typeface="微软雅黑" pitchFamily="34" charset="-122"/>
              <a:ea typeface="微软雅黑" pitchFamily="34" charset="-122"/>
            </a:endParaRPr>
          </a:p>
          <a:p>
            <a:endParaRPr lang="zh-CN" altLang="en-US" dirty="0"/>
          </a:p>
        </p:txBody>
      </p:sp>
      <p:sp>
        <p:nvSpPr>
          <p:cNvPr id="14" name="文本框 34"/>
          <p:cNvSpPr txBox="1"/>
          <p:nvPr/>
        </p:nvSpPr>
        <p:spPr>
          <a:xfrm>
            <a:off x="1071538" y="131663"/>
            <a:ext cx="6552821" cy="369332"/>
          </a:xfrm>
          <a:prstGeom prst="rect">
            <a:avLst/>
          </a:prstGeom>
          <a:noFill/>
        </p:spPr>
        <p:txBody>
          <a:bodyPr wrap="square">
            <a:spAutoFit/>
          </a:bodyPr>
          <a:lstStyle/>
          <a:p>
            <a:r>
              <a:rPr lang="zh-CN" altLang="en-US" dirty="0" smtClean="0">
                <a:solidFill>
                  <a:schemeClr val="bg1"/>
                </a:solidFill>
                <a:latin typeface="微软雅黑" pitchFamily="34" charset="-122"/>
                <a:ea typeface="微软雅黑" pitchFamily="34" charset="-122"/>
              </a:rPr>
              <a:t>大仙阅读体系思维概览与系统标签示范</a:t>
            </a:r>
            <a:endParaRPr lang="zh-HK" altLang="en-US" dirty="0">
              <a:solidFill>
                <a:schemeClr val="bg1"/>
              </a:solidFill>
              <a:latin typeface="微软雅黑" pitchFamily="34" charset="-122"/>
              <a:ea typeface="微软雅黑" pitchFamily="34" charset="-122"/>
            </a:endParaRPr>
          </a:p>
        </p:txBody>
      </p:sp>
      <p:pic>
        <p:nvPicPr>
          <p:cNvPr id="15" name="图片 14" descr="正常反白透明.png"/>
          <p:cNvPicPr>
            <a:picLocks noChangeAspect="1"/>
          </p:cNvPicPr>
          <p:nvPr/>
        </p:nvPicPr>
        <p:blipFill>
          <a:blip r:embed="rId5" cstate="print"/>
          <a:stretch>
            <a:fillRect/>
          </a:stretch>
        </p:blipFill>
        <p:spPr>
          <a:xfrm>
            <a:off x="71406" y="67426"/>
            <a:ext cx="1000132" cy="432622"/>
          </a:xfrm>
          <a:prstGeom prst="rect">
            <a:avLst/>
          </a:prstGeom>
        </p:spPr>
      </p:pic>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7158" y="500048"/>
            <a:ext cx="8229600" cy="428628"/>
          </a:xfrm>
        </p:spPr>
        <p:txBody>
          <a:bodyPr>
            <a:noAutofit/>
          </a:bodyPr>
          <a:lstStyle/>
          <a:p>
            <a:r>
              <a:rPr lang="zh-CN" altLang="en-US" sz="2800" b="1" dirty="0" smtClean="0">
                <a:solidFill>
                  <a:srgbClr val="143F58"/>
                </a:solidFill>
              </a:rPr>
              <a:t>范例</a:t>
            </a:r>
            <a:endParaRPr lang="zh-CN" altLang="en-US" sz="2800" b="1" dirty="0">
              <a:solidFill>
                <a:srgbClr val="143F58"/>
              </a:solidFill>
            </a:endParaRPr>
          </a:p>
        </p:txBody>
      </p:sp>
      <p:sp>
        <p:nvSpPr>
          <p:cNvPr id="3" name="内容占位符 2"/>
          <p:cNvSpPr>
            <a:spLocks noGrp="1"/>
          </p:cNvSpPr>
          <p:nvPr>
            <p:ph idx="1"/>
          </p:nvPr>
        </p:nvSpPr>
        <p:spPr>
          <a:xfrm>
            <a:off x="0" y="785800"/>
            <a:ext cx="9144000" cy="4148171"/>
          </a:xfrm>
        </p:spPr>
        <p:txBody>
          <a:bodyPr>
            <a:noAutofit/>
          </a:bodyPr>
          <a:lstStyle/>
          <a:p>
            <a:pPr>
              <a:buNone/>
            </a:pPr>
            <a:r>
              <a:rPr lang="en-US" sz="1600" dirty="0" smtClean="0"/>
              <a:t>   In her account of unmarried women's experiences in colonial Philadelphia, </a:t>
            </a:r>
            <a:r>
              <a:rPr lang="en-US" sz="1600" dirty="0" err="1" smtClean="0"/>
              <a:t>Wulf</a:t>
            </a:r>
            <a:r>
              <a:rPr lang="en-US" sz="1600" dirty="0" smtClean="0"/>
              <a:t> argues that educated young women, particularly Quakers, engaged in resistance to patriarchal marriage by exchanging poetry critical of marriage, copying verse into their commonplace books. </a:t>
            </a:r>
            <a:r>
              <a:rPr lang="en-US" sz="1600" dirty="0" err="1" smtClean="0"/>
              <a:t>Wulf</a:t>
            </a:r>
            <a:r>
              <a:rPr lang="en-US" sz="1600" dirty="0" smtClean="0"/>
              <a:t> suggests that this critique circulated beyond the daughters of the Quaker elite and middle class, whose commonplace books she mines, proposing that Quaker schools brought it to many poor female students of diverse backgrounds</a:t>
            </a:r>
            <a:r>
              <a:rPr lang="en-US" sz="1600" dirty="0" smtClean="0"/>
              <a:t>.</a:t>
            </a:r>
            <a:endParaRPr lang="en-US" sz="1600" dirty="0" smtClean="0"/>
          </a:p>
          <a:p>
            <a:pPr>
              <a:buNone/>
            </a:pPr>
            <a:r>
              <a:rPr lang="en-US" sz="1600" dirty="0" smtClean="0"/>
              <a:t> </a:t>
            </a:r>
            <a:r>
              <a:rPr lang="en-US" sz="1600" dirty="0" smtClean="0"/>
              <a:t>    </a:t>
            </a:r>
            <a:r>
              <a:rPr lang="en-US" sz="1600" dirty="0" smtClean="0"/>
              <a:t>Here </a:t>
            </a:r>
            <a:r>
              <a:rPr lang="en-US" sz="1600" dirty="0" err="1" smtClean="0"/>
              <a:t>Wulf</a:t>
            </a:r>
            <a:r>
              <a:rPr lang="en-US" sz="1600" dirty="0" smtClean="0"/>
              <a:t> probably overstates Quaker schools' impact. At least three years' study would be necessary to achieve the literacy competence necessary to grapple with the material she analyzes. In 1765, the year </a:t>
            </a:r>
            <a:r>
              <a:rPr lang="en-US" sz="1600" dirty="0" smtClean="0"/>
              <a:t> </a:t>
            </a:r>
            <a:r>
              <a:rPr lang="en-US" sz="1600" dirty="0" err="1" smtClean="0"/>
              <a:t>Wulf</a:t>
            </a:r>
            <a:r>
              <a:rPr lang="en-US" sz="1600" dirty="0" smtClean="0"/>
              <a:t> </a:t>
            </a:r>
            <a:r>
              <a:rPr lang="en-US" sz="1600" dirty="0" smtClean="0"/>
              <a:t>uses </a:t>
            </a:r>
            <a:r>
              <a:rPr lang="en-US" sz="1600" dirty="0" smtClean="0"/>
              <a:t>to demonstrate the diversity of Philadelphia's Quaker schools, 128 students enrolled in these schools. Refining </a:t>
            </a:r>
            <a:r>
              <a:rPr lang="en-US" sz="1600" dirty="0" err="1" smtClean="0"/>
              <a:t>Wulf's</a:t>
            </a:r>
            <a:r>
              <a:rPr lang="en-US" sz="1600" dirty="0" smtClean="0"/>
              <a:t> numbers by the information she provides on religious affiliation, gender, and length of study, it appears that only about 17 poor non-Quaker girls were educated in Philadelphia's Quaker schools for three years or longer. While </a:t>
            </a:r>
            <a:r>
              <a:rPr lang="en-US" sz="1600" dirty="0" err="1" smtClean="0"/>
              <a:t>Wulf</a:t>
            </a:r>
            <a:r>
              <a:rPr lang="en-US" sz="1600" dirty="0" smtClean="0"/>
              <a:t> is correct that a critique of patriarchal marriage circulated broadly, Quaker schools probably cannot be credited with instilling these ideas in the lower classes. Popular literary satires on marriage had already landed on fertile ground in a multiethnic population that embodied a wide range of marital beliefs and practices. These ethnic- and class-based traditions themselves challenged the legitimacy of patriarchal marriage.</a:t>
            </a:r>
            <a:endParaRPr lang="zh-CN" altLang="en-US" sz="1600" dirty="0" smtClean="0"/>
          </a:p>
          <a:p>
            <a:pPr>
              <a:buNone/>
            </a:pPr>
            <a:endParaRPr lang="zh-CN" altLang="en-US" sz="2000" dirty="0"/>
          </a:p>
        </p:txBody>
      </p:sp>
      <p:sp>
        <p:nvSpPr>
          <p:cNvPr id="4" name="矩形 3"/>
          <p:cNvSpPr/>
          <p:nvPr/>
        </p:nvSpPr>
        <p:spPr>
          <a:xfrm>
            <a:off x="0" y="0"/>
            <a:ext cx="9144000" cy="500066"/>
          </a:xfrm>
          <a:prstGeom prst="rect">
            <a:avLst/>
          </a:prstGeom>
          <a:solidFill>
            <a:srgbClr val="143F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6" name="图片 5" descr="igmat 副本.eps"/>
          <p:cNvPicPr>
            <a:picLocks noChangeAspect="1"/>
          </p:cNvPicPr>
          <p:nvPr/>
        </p:nvPicPr>
        <p:blipFill>
          <a:blip r:embed="rId2" cstate="print">
            <a:clrChange>
              <a:clrFrom>
                <a:srgbClr val="FFFFFF"/>
              </a:clrFrom>
              <a:clrTo>
                <a:srgbClr val="FFFFFF">
                  <a:alpha val="0"/>
                </a:srgbClr>
              </a:clrTo>
            </a:clrChange>
          </a:blip>
          <a:stretch>
            <a:fillRect/>
          </a:stretch>
        </p:blipFill>
        <p:spPr>
          <a:xfrm>
            <a:off x="6786578" y="49672"/>
            <a:ext cx="893551" cy="450376"/>
          </a:xfrm>
          <a:prstGeom prst="rect">
            <a:avLst/>
          </a:prstGeom>
        </p:spPr>
      </p:pic>
      <p:cxnSp>
        <p:nvCxnSpPr>
          <p:cNvPr id="7" name="直接连接符 6"/>
          <p:cNvCxnSpPr/>
          <p:nvPr/>
        </p:nvCxnSpPr>
        <p:spPr>
          <a:xfrm>
            <a:off x="7715272" y="142858"/>
            <a:ext cx="0" cy="272653"/>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8" name="文本框 20"/>
          <p:cNvSpPr txBox="1"/>
          <p:nvPr/>
        </p:nvSpPr>
        <p:spPr>
          <a:xfrm>
            <a:off x="7715272" y="142858"/>
            <a:ext cx="1875404" cy="307777"/>
          </a:xfrm>
          <a:prstGeom prst="rect">
            <a:avLst/>
          </a:prstGeom>
          <a:noFill/>
        </p:spPr>
        <p:txBody>
          <a:bodyPr wrap="square">
            <a:spAutoFit/>
          </a:bodyPr>
          <a:lstStyle/>
          <a:p>
            <a:r>
              <a:rPr lang="en-US" altLang="zh-CN" sz="1400" dirty="0" smtClean="0">
                <a:solidFill>
                  <a:srgbClr val="FFFF00"/>
                </a:solidFill>
              </a:rPr>
              <a:t>www.igmat.cn</a:t>
            </a:r>
          </a:p>
        </p:txBody>
      </p:sp>
      <p:sp>
        <p:nvSpPr>
          <p:cNvPr id="9" name="文本框 34"/>
          <p:cNvSpPr txBox="1"/>
          <p:nvPr/>
        </p:nvSpPr>
        <p:spPr>
          <a:xfrm>
            <a:off x="1071538" y="131663"/>
            <a:ext cx="6552821" cy="369332"/>
          </a:xfrm>
          <a:prstGeom prst="rect">
            <a:avLst/>
          </a:prstGeom>
          <a:noFill/>
        </p:spPr>
        <p:txBody>
          <a:bodyPr wrap="square">
            <a:spAutoFit/>
          </a:bodyPr>
          <a:lstStyle/>
          <a:p>
            <a:r>
              <a:rPr lang="zh-CN" altLang="en-US" dirty="0" smtClean="0">
                <a:solidFill>
                  <a:schemeClr val="bg1"/>
                </a:solidFill>
                <a:latin typeface="微软雅黑" pitchFamily="34" charset="-122"/>
                <a:ea typeface="微软雅黑" pitchFamily="34" charset="-122"/>
              </a:rPr>
              <a:t>大仙阅读体系思维概览与系统标签示范</a:t>
            </a:r>
            <a:endParaRPr lang="zh-HK" altLang="en-US" dirty="0">
              <a:solidFill>
                <a:schemeClr val="bg1"/>
              </a:solidFill>
              <a:latin typeface="微软雅黑" pitchFamily="34" charset="-122"/>
              <a:ea typeface="微软雅黑" pitchFamily="34" charset="-122"/>
            </a:endParaRPr>
          </a:p>
        </p:txBody>
      </p:sp>
      <p:pic>
        <p:nvPicPr>
          <p:cNvPr id="10" name="图片 9" descr="正常反白透明.png"/>
          <p:cNvPicPr>
            <a:picLocks noChangeAspect="1"/>
          </p:cNvPicPr>
          <p:nvPr/>
        </p:nvPicPr>
        <p:blipFill>
          <a:blip r:embed="rId3" cstate="print"/>
          <a:stretch>
            <a:fillRect/>
          </a:stretch>
        </p:blipFill>
        <p:spPr>
          <a:xfrm>
            <a:off x="71406" y="67426"/>
            <a:ext cx="1000132" cy="432622"/>
          </a:xfrm>
          <a:prstGeom prst="rect">
            <a:avLst/>
          </a:prstGeom>
        </p:spPr>
      </p:pic>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7158" y="714362"/>
            <a:ext cx="8229600" cy="535767"/>
          </a:xfrm>
        </p:spPr>
        <p:txBody>
          <a:bodyPr>
            <a:noAutofit/>
          </a:bodyPr>
          <a:lstStyle/>
          <a:p>
            <a:r>
              <a:rPr lang="zh-CN" altLang="en-US" sz="4000" b="1" dirty="0" smtClean="0">
                <a:solidFill>
                  <a:srgbClr val="143F58"/>
                </a:solidFill>
              </a:rPr>
              <a:t>处理过程</a:t>
            </a:r>
            <a:endParaRPr lang="zh-CN" altLang="en-US" sz="4000" b="1" dirty="0">
              <a:solidFill>
                <a:srgbClr val="143F58"/>
              </a:solidFill>
            </a:endParaRPr>
          </a:p>
        </p:txBody>
      </p:sp>
      <p:sp>
        <p:nvSpPr>
          <p:cNvPr id="3" name="内容占位符 2"/>
          <p:cNvSpPr>
            <a:spLocks noGrp="1"/>
          </p:cNvSpPr>
          <p:nvPr>
            <p:ph idx="1"/>
          </p:nvPr>
        </p:nvSpPr>
        <p:spPr>
          <a:xfrm>
            <a:off x="0" y="1410865"/>
            <a:ext cx="9144000" cy="4005277"/>
          </a:xfrm>
        </p:spPr>
        <p:txBody>
          <a:bodyPr>
            <a:noAutofit/>
          </a:bodyPr>
          <a:lstStyle/>
          <a:p>
            <a:r>
              <a:rPr lang="en-US" sz="2000" dirty="0" smtClean="0"/>
              <a:t>In her account of unmarried </a:t>
            </a:r>
            <a:r>
              <a:rPr lang="en-US" sz="2000" dirty="0" smtClean="0"/>
              <a:t>women‘s </a:t>
            </a:r>
            <a:r>
              <a:rPr lang="en-US" sz="2000" dirty="0" smtClean="0"/>
              <a:t>experiences in colonial Philadelphia, </a:t>
            </a:r>
            <a:r>
              <a:rPr lang="en-US" sz="2000" b="1" i="1" dirty="0" err="1" smtClean="0">
                <a:solidFill>
                  <a:srgbClr val="FF0000"/>
                </a:solidFill>
              </a:rPr>
              <a:t>Wulf</a:t>
            </a:r>
            <a:r>
              <a:rPr lang="en-US" sz="2000" b="1" i="1" dirty="0" smtClean="0">
                <a:solidFill>
                  <a:srgbClr val="FF0000"/>
                </a:solidFill>
              </a:rPr>
              <a:t> argues that </a:t>
            </a:r>
            <a:r>
              <a:rPr lang="en-US" sz="2000" dirty="0" smtClean="0"/>
              <a:t>educated young women, particularly Quakers, engaged in resistance to patriarchal marriage by exchanging poetry critical of marriage, copying verse into their commonplace books. </a:t>
            </a:r>
            <a:r>
              <a:rPr lang="en-US" sz="2000" b="1" i="1" dirty="0" err="1" smtClean="0">
                <a:solidFill>
                  <a:srgbClr val="FF0000"/>
                </a:solidFill>
              </a:rPr>
              <a:t>Wulf</a:t>
            </a:r>
            <a:r>
              <a:rPr lang="en-US" sz="2000" b="1" i="1" dirty="0" smtClean="0">
                <a:solidFill>
                  <a:srgbClr val="FF0000"/>
                </a:solidFill>
              </a:rPr>
              <a:t> suggests that </a:t>
            </a:r>
            <a:r>
              <a:rPr lang="en-US" sz="2000" dirty="0" smtClean="0"/>
              <a:t>this critique circulated beyond the daughters of the Quaker elite and middle class, whose commonplace books she mines, proposing that Quaker schools brought it to many poor female students of diverse backgrounds.</a:t>
            </a:r>
            <a:br>
              <a:rPr lang="en-US" sz="2000" dirty="0" smtClean="0"/>
            </a:br>
            <a:r>
              <a:rPr lang="en-US" sz="2000" b="1" dirty="0" smtClean="0">
                <a:solidFill>
                  <a:srgbClr val="FF0000"/>
                </a:solidFill>
              </a:rPr>
              <a:t>Here </a:t>
            </a:r>
            <a:r>
              <a:rPr lang="en-US" sz="2000" b="1" dirty="0" err="1" smtClean="0">
                <a:solidFill>
                  <a:srgbClr val="FF0000"/>
                </a:solidFill>
              </a:rPr>
              <a:t>Wulf</a:t>
            </a:r>
            <a:r>
              <a:rPr lang="en-US" sz="2000" b="1" dirty="0" smtClean="0">
                <a:solidFill>
                  <a:srgbClr val="FF0000"/>
                </a:solidFill>
              </a:rPr>
              <a:t> probably </a:t>
            </a:r>
            <a:r>
              <a:rPr lang="en-US" sz="2000" b="1" i="1" dirty="0" smtClean="0">
                <a:solidFill>
                  <a:srgbClr val="FF0000"/>
                </a:solidFill>
              </a:rPr>
              <a:t>overstates</a:t>
            </a:r>
            <a:r>
              <a:rPr lang="en-US" sz="2000" b="1" dirty="0" smtClean="0">
                <a:solidFill>
                  <a:srgbClr val="FF0000"/>
                </a:solidFill>
              </a:rPr>
              <a:t> Quaker </a:t>
            </a:r>
            <a:r>
              <a:rPr lang="en-US" sz="2000" b="1" dirty="0" smtClean="0">
                <a:solidFill>
                  <a:srgbClr val="FF0000"/>
                </a:solidFill>
              </a:rPr>
              <a:t>schools’ </a:t>
            </a:r>
            <a:r>
              <a:rPr lang="en-US" sz="2000" b="1" dirty="0" smtClean="0">
                <a:solidFill>
                  <a:srgbClr val="FF0000"/>
                </a:solidFill>
              </a:rPr>
              <a:t>impact</a:t>
            </a:r>
            <a:r>
              <a:rPr lang="en-US" sz="2000" dirty="0" smtClean="0"/>
              <a:t>. At least three </a:t>
            </a:r>
            <a:r>
              <a:rPr lang="en-US" sz="2000" dirty="0" smtClean="0"/>
              <a:t>years‘ </a:t>
            </a:r>
            <a:r>
              <a:rPr lang="en-US" sz="2000" dirty="0" smtClean="0"/>
              <a:t>study would be necessary to achieve the literacy competence necessary to grapple with the material she analyzes. In 1765, the year </a:t>
            </a:r>
            <a:r>
              <a:rPr lang="en-US" sz="2000" dirty="0" err="1" smtClean="0"/>
              <a:t>Wulf</a:t>
            </a:r>
            <a:r>
              <a:rPr lang="en-US" sz="2000" dirty="0" smtClean="0"/>
              <a:t> uses </a:t>
            </a:r>
            <a:r>
              <a:rPr lang="en-US" sz="2000" dirty="0" smtClean="0"/>
              <a:t>to </a:t>
            </a:r>
            <a:r>
              <a:rPr lang="zh-CN" altLang="en-US" sz="2000" smtClean="0"/>
              <a:t>。。。</a:t>
            </a:r>
            <a:endParaRPr lang="zh-CN" altLang="en-US" sz="2000" dirty="0"/>
          </a:p>
        </p:txBody>
      </p:sp>
      <p:sp>
        <p:nvSpPr>
          <p:cNvPr id="4" name="矩形 3"/>
          <p:cNvSpPr/>
          <p:nvPr/>
        </p:nvSpPr>
        <p:spPr>
          <a:xfrm>
            <a:off x="0" y="0"/>
            <a:ext cx="9144000" cy="500066"/>
          </a:xfrm>
          <a:prstGeom prst="rect">
            <a:avLst/>
          </a:prstGeom>
          <a:solidFill>
            <a:srgbClr val="143F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6" name="图片 5" descr="igmat 副本.eps"/>
          <p:cNvPicPr>
            <a:picLocks noChangeAspect="1"/>
          </p:cNvPicPr>
          <p:nvPr/>
        </p:nvPicPr>
        <p:blipFill>
          <a:blip r:embed="rId2" cstate="print">
            <a:clrChange>
              <a:clrFrom>
                <a:srgbClr val="FFFFFF"/>
              </a:clrFrom>
              <a:clrTo>
                <a:srgbClr val="FFFFFF">
                  <a:alpha val="0"/>
                </a:srgbClr>
              </a:clrTo>
            </a:clrChange>
          </a:blip>
          <a:stretch>
            <a:fillRect/>
          </a:stretch>
        </p:blipFill>
        <p:spPr>
          <a:xfrm>
            <a:off x="6786578" y="49672"/>
            <a:ext cx="893551" cy="450376"/>
          </a:xfrm>
          <a:prstGeom prst="rect">
            <a:avLst/>
          </a:prstGeom>
        </p:spPr>
      </p:pic>
      <p:cxnSp>
        <p:nvCxnSpPr>
          <p:cNvPr id="7" name="直接连接符 6"/>
          <p:cNvCxnSpPr/>
          <p:nvPr/>
        </p:nvCxnSpPr>
        <p:spPr>
          <a:xfrm>
            <a:off x="7715272" y="142858"/>
            <a:ext cx="0" cy="272653"/>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8" name="文本框 20"/>
          <p:cNvSpPr txBox="1"/>
          <p:nvPr/>
        </p:nvSpPr>
        <p:spPr>
          <a:xfrm>
            <a:off x="7715272" y="142858"/>
            <a:ext cx="1875404" cy="307777"/>
          </a:xfrm>
          <a:prstGeom prst="rect">
            <a:avLst/>
          </a:prstGeom>
          <a:noFill/>
        </p:spPr>
        <p:txBody>
          <a:bodyPr wrap="square">
            <a:spAutoFit/>
          </a:bodyPr>
          <a:lstStyle/>
          <a:p>
            <a:r>
              <a:rPr lang="en-US" altLang="zh-CN" sz="1400" dirty="0" smtClean="0">
                <a:solidFill>
                  <a:srgbClr val="FFFF00"/>
                </a:solidFill>
              </a:rPr>
              <a:t>www.igmat.cn</a:t>
            </a:r>
          </a:p>
        </p:txBody>
      </p:sp>
      <p:sp>
        <p:nvSpPr>
          <p:cNvPr id="9" name="文本框 34"/>
          <p:cNvSpPr txBox="1"/>
          <p:nvPr/>
        </p:nvSpPr>
        <p:spPr>
          <a:xfrm>
            <a:off x="1071538" y="131663"/>
            <a:ext cx="6552821" cy="369332"/>
          </a:xfrm>
          <a:prstGeom prst="rect">
            <a:avLst/>
          </a:prstGeom>
          <a:noFill/>
        </p:spPr>
        <p:txBody>
          <a:bodyPr wrap="square">
            <a:spAutoFit/>
          </a:bodyPr>
          <a:lstStyle/>
          <a:p>
            <a:r>
              <a:rPr lang="zh-CN" altLang="en-US" dirty="0" smtClean="0">
                <a:solidFill>
                  <a:schemeClr val="bg1"/>
                </a:solidFill>
                <a:latin typeface="微软雅黑" pitchFamily="34" charset="-122"/>
                <a:ea typeface="微软雅黑" pitchFamily="34" charset="-122"/>
              </a:rPr>
              <a:t>大仙阅读体系思维概览与系统标签示范</a:t>
            </a:r>
            <a:endParaRPr lang="zh-HK" altLang="en-US" dirty="0">
              <a:solidFill>
                <a:schemeClr val="bg1"/>
              </a:solidFill>
              <a:latin typeface="微软雅黑" pitchFamily="34" charset="-122"/>
              <a:ea typeface="微软雅黑" pitchFamily="34" charset="-122"/>
            </a:endParaRPr>
          </a:p>
        </p:txBody>
      </p:sp>
      <p:pic>
        <p:nvPicPr>
          <p:cNvPr id="10" name="图片 9" descr="正常反白透明.png"/>
          <p:cNvPicPr>
            <a:picLocks noChangeAspect="1"/>
          </p:cNvPicPr>
          <p:nvPr/>
        </p:nvPicPr>
        <p:blipFill>
          <a:blip r:embed="rId3" cstate="print"/>
          <a:stretch>
            <a:fillRect/>
          </a:stretch>
        </p:blipFill>
        <p:spPr>
          <a:xfrm>
            <a:off x="71406" y="67426"/>
            <a:ext cx="1000132" cy="432622"/>
          </a:xfrm>
          <a:prstGeom prst="rect">
            <a:avLst/>
          </a:prstGeom>
        </p:spPr>
      </p:pic>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28662" y="428610"/>
            <a:ext cx="7200897" cy="977900"/>
          </a:xfrm>
        </p:spPr>
        <p:txBody>
          <a:bodyPr>
            <a:normAutofit/>
          </a:bodyPr>
          <a:lstStyle/>
          <a:p>
            <a:r>
              <a:rPr lang="zh-CN" altLang="en-US" sz="4000" b="1" dirty="0" smtClean="0">
                <a:solidFill>
                  <a:srgbClr val="143F58"/>
                </a:solidFill>
              </a:rPr>
              <a:t>处理结果</a:t>
            </a:r>
            <a:endParaRPr lang="zh-CN" altLang="en-US" sz="4000" b="1" dirty="0">
              <a:solidFill>
                <a:srgbClr val="143F58"/>
              </a:solidFill>
            </a:endParaRPr>
          </a:p>
        </p:txBody>
      </p:sp>
      <p:sp>
        <p:nvSpPr>
          <p:cNvPr id="3" name="内容占位符 2"/>
          <p:cNvSpPr>
            <a:spLocks noGrp="1"/>
          </p:cNvSpPr>
          <p:nvPr>
            <p:ph idx="1"/>
          </p:nvPr>
        </p:nvSpPr>
        <p:spPr>
          <a:xfrm>
            <a:off x="1000100" y="1714494"/>
            <a:ext cx="7200897" cy="2489202"/>
          </a:xfrm>
        </p:spPr>
        <p:txBody>
          <a:bodyPr>
            <a:noAutofit/>
          </a:bodyPr>
          <a:lstStyle/>
          <a:p>
            <a:r>
              <a:rPr lang="zh-CN" altLang="en-US" sz="2000" dirty="0" smtClean="0"/>
              <a:t>第一段：</a:t>
            </a:r>
            <a:r>
              <a:rPr lang="en-US" altLang="zh-CN" sz="2000" dirty="0" smtClean="0"/>
              <a:t>W</a:t>
            </a:r>
            <a:r>
              <a:rPr lang="zh-CN" altLang="en-US" sz="2000" dirty="0" smtClean="0"/>
              <a:t>的俩观点句</a:t>
            </a:r>
            <a:endParaRPr lang="en-US" altLang="zh-CN" sz="2000" dirty="0" smtClean="0"/>
          </a:p>
          <a:p>
            <a:r>
              <a:rPr lang="zh-CN" altLang="en-US" sz="2000" dirty="0"/>
              <a:t>第二</a:t>
            </a:r>
            <a:r>
              <a:rPr lang="zh-CN" altLang="en-US" sz="2000" dirty="0" smtClean="0"/>
              <a:t>段：作者对</a:t>
            </a:r>
            <a:r>
              <a:rPr lang="en-US" altLang="zh-CN" sz="2000" dirty="0" smtClean="0"/>
              <a:t>W</a:t>
            </a:r>
            <a:r>
              <a:rPr lang="zh-CN" altLang="en-US" sz="2000" dirty="0" smtClean="0"/>
              <a:t>的观点提出负评价。然后是论据。</a:t>
            </a:r>
            <a:endParaRPr lang="en-US" altLang="zh-CN" sz="2000" dirty="0" smtClean="0"/>
          </a:p>
          <a:p>
            <a:r>
              <a:rPr lang="zh-CN" altLang="en-US" sz="2000" dirty="0"/>
              <a:t>三</a:t>
            </a:r>
            <a:r>
              <a:rPr lang="zh-CN" altLang="en-US" sz="2000" dirty="0" smtClean="0"/>
              <a:t>个代表：</a:t>
            </a:r>
            <a:endParaRPr lang="en-US" altLang="zh-CN" sz="2000" dirty="0" smtClean="0"/>
          </a:p>
          <a:p>
            <a:pPr>
              <a:buNone/>
            </a:pPr>
            <a:r>
              <a:rPr lang="zh-CN" altLang="en-US" sz="2000" dirty="0" smtClean="0"/>
              <a:t>（</a:t>
            </a:r>
            <a:r>
              <a:rPr lang="en-US" altLang="zh-CN" sz="2000" dirty="0" smtClean="0"/>
              <a:t>1</a:t>
            </a:r>
            <a:r>
              <a:rPr lang="zh-CN" altLang="en-US" sz="2000" dirty="0" smtClean="0"/>
              <a:t>）有观点</a:t>
            </a:r>
            <a:endParaRPr lang="en-US" altLang="zh-CN" sz="2000" dirty="0" smtClean="0"/>
          </a:p>
          <a:p>
            <a:pPr>
              <a:buNone/>
            </a:pPr>
            <a:r>
              <a:rPr lang="zh-CN" altLang="en-US" sz="2000" dirty="0" smtClean="0"/>
              <a:t>（</a:t>
            </a:r>
            <a:r>
              <a:rPr lang="en-US" altLang="zh-CN" sz="2000" dirty="0" smtClean="0"/>
              <a:t>2</a:t>
            </a:r>
            <a:r>
              <a:rPr lang="zh-CN" altLang="en-US" sz="2000" dirty="0" smtClean="0"/>
              <a:t>）作者和别人的都有</a:t>
            </a:r>
            <a:endParaRPr lang="en-US" altLang="zh-CN" sz="2000" dirty="0" smtClean="0"/>
          </a:p>
          <a:p>
            <a:pPr>
              <a:buNone/>
            </a:pPr>
            <a:r>
              <a:rPr lang="zh-CN" altLang="en-US" sz="2000" dirty="0" smtClean="0"/>
              <a:t>（</a:t>
            </a:r>
            <a:r>
              <a:rPr lang="en-US" altLang="zh-CN" sz="2000" dirty="0" smtClean="0"/>
              <a:t>3</a:t>
            </a:r>
            <a:r>
              <a:rPr lang="zh-CN" altLang="en-US" sz="2000" dirty="0" smtClean="0"/>
              <a:t>）作者对</a:t>
            </a:r>
            <a:r>
              <a:rPr lang="en-US" altLang="zh-CN" sz="2000" dirty="0" smtClean="0"/>
              <a:t>W</a:t>
            </a:r>
            <a:r>
              <a:rPr lang="zh-CN" altLang="en-US" sz="2000" dirty="0" smtClean="0"/>
              <a:t>的观点持有负评价</a:t>
            </a:r>
            <a:endParaRPr lang="zh-CN" altLang="en-US" sz="2000" dirty="0"/>
          </a:p>
        </p:txBody>
      </p:sp>
      <p:sp>
        <p:nvSpPr>
          <p:cNvPr id="4" name="矩形 3"/>
          <p:cNvSpPr/>
          <p:nvPr/>
        </p:nvSpPr>
        <p:spPr>
          <a:xfrm>
            <a:off x="0" y="0"/>
            <a:ext cx="9144000" cy="500066"/>
          </a:xfrm>
          <a:prstGeom prst="rect">
            <a:avLst/>
          </a:prstGeom>
          <a:solidFill>
            <a:srgbClr val="143F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6" name="图片 5" descr="igmat 副本.eps"/>
          <p:cNvPicPr>
            <a:picLocks noChangeAspect="1"/>
          </p:cNvPicPr>
          <p:nvPr/>
        </p:nvPicPr>
        <p:blipFill>
          <a:blip r:embed="rId2" cstate="print">
            <a:clrChange>
              <a:clrFrom>
                <a:srgbClr val="FFFFFF"/>
              </a:clrFrom>
              <a:clrTo>
                <a:srgbClr val="FFFFFF">
                  <a:alpha val="0"/>
                </a:srgbClr>
              </a:clrTo>
            </a:clrChange>
          </a:blip>
          <a:stretch>
            <a:fillRect/>
          </a:stretch>
        </p:blipFill>
        <p:spPr>
          <a:xfrm>
            <a:off x="6786578" y="49672"/>
            <a:ext cx="893551" cy="450376"/>
          </a:xfrm>
          <a:prstGeom prst="rect">
            <a:avLst/>
          </a:prstGeom>
        </p:spPr>
      </p:pic>
      <p:cxnSp>
        <p:nvCxnSpPr>
          <p:cNvPr id="7" name="直接连接符 6"/>
          <p:cNvCxnSpPr/>
          <p:nvPr/>
        </p:nvCxnSpPr>
        <p:spPr>
          <a:xfrm>
            <a:off x="7715272" y="142858"/>
            <a:ext cx="0" cy="272653"/>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8" name="文本框 20"/>
          <p:cNvSpPr txBox="1"/>
          <p:nvPr/>
        </p:nvSpPr>
        <p:spPr>
          <a:xfrm>
            <a:off x="7715272" y="142858"/>
            <a:ext cx="1875404" cy="307777"/>
          </a:xfrm>
          <a:prstGeom prst="rect">
            <a:avLst/>
          </a:prstGeom>
          <a:noFill/>
        </p:spPr>
        <p:txBody>
          <a:bodyPr wrap="square">
            <a:spAutoFit/>
          </a:bodyPr>
          <a:lstStyle/>
          <a:p>
            <a:r>
              <a:rPr lang="en-US" altLang="zh-CN" sz="1400" dirty="0" smtClean="0">
                <a:solidFill>
                  <a:srgbClr val="FFFF00"/>
                </a:solidFill>
              </a:rPr>
              <a:t>www.igmat.cn</a:t>
            </a:r>
          </a:p>
        </p:txBody>
      </p:sp>
      <p:sp>
        <p:nvSpPr>
          <p:cNvPr id="9" name="文本框 34"/>
          <p:cNvSpPr txBox="1"/>
          <p:nvPr/>
        </p:nvSpPr>
        <p:spPr>
          <a:xfrm>
            <a:off x="1071538" y="131663"/>
            <a:ext cx="6552821" cy="369332"/>
          </a:xfrm>
          <a:prstGeom prst="rect">
            <a:avLst/>
          </a:prstGeom>
          <a:noFill/>
        </p:spPr>
        <p:txBody>
          <a:bodyPr wrap="square">
            <a:spAutoFit/>
          </a:bodyPr>
          <a:lstStyle/>
          <a:p>
            <a:r>
              <a:rPr lang="zh-CN" altLang="en-US" dirty="0" smtClean="0">
                <a:solidFill>
                  <a:schemeClr val="bg1"/>
                </a:solidFill>
                <a:latin typeface="微软雅黑" pitchFamily="34" charset="-122"/>
                <a:ea typeface="微软雅黑" pitchFamily="34" charset="-122"/>
              </a:rPr>
              <a:t>大仙阅读体系思维概览与系统标签示范</a:t>
            </a:r>
            <a:endParaRPr lang="zh-HK" altLang="en-US" dirty="0">
              <a:solidFill>
                <a:schemeClr val="bg1"/>
              </a:solidFill>
              <a:latin typeface="微软雅黑" pitchFamily="34" charset="-122"/>
              <a:ea typeface="微软雅黑" pitchFamily="34" charset="-122"/>
            </a:endParaRPr>
          </a:p>
        </p:txBody>
      </p:sp>
      <p:pic>
        <p:nvPicPr>
          <p:cNvPr id="10" name="图片 9" descr="正常反白透明.png"/>
          <p:cNvPicPr>
            <a:picLocks noChangeAspect="1"/>
          </p:cNvPicPr>
          <p:nvPr/>
        </p:nvPicPr>
        <p:blipFill>
          <a:blip r:embed="rId3" cstate="print"/>
          <a:stretch>
            <a:fillRect/>
          </a:stretch>
        </p:blipFill>
        <p:spPr>
          <a:xfrm>
            <a:off x="71406" y="67426"/>
            <a:ext cx="1000132" cy="432622"/>
          </a:xfrm>
          <a:prstGeom prst="rect">
            <a:avLst/>
          </a:prstGeom>
        </p:spPr>
      </p:pic>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00100" y="500048"/>
            <a:ext cx="7200897" cy="977900"/>
          </a:xfrm>
        </p:spPr>
        <p:txBody>
          <a:bodyPr>
            <a:normAutofit/>
          </a:bodyPr>
          <a:lstStyle/>
          <a:p>
            <a:r>
              <a:rPr lang="zh-CN" altLang="en-US" sz="4000" b="1" dirty="0" smtClean="0">
                <a:solidFill>
                  <a:srgbClr val="143F58"/>
                </a:solidFill>
              </a:rPr>
              <a:t>贴标签</a:t>
            </a:r>
            <a:endParaRPr lang="zh-CN" altLang="en-US" sz="4000" b="1" dirty="0">
              <a:solidFill>
                <a:srgbClr val="143F58"/>
              </a:solidFill>
            </a:endParaRPr>
          </a:p>
        </p:txBody>
      </p:sp>
      <p:sp>
        <p:nvSpPr>
          <p:cNvPr id="4" name="矩形 3"/>
          <p:cNvSpPr/>
          <p:nvPr/>
        </p:nvSpPr>
        <p:spPr>
          <a:xfrm>
            <a:off x="0" y="0"/>
            <a:ext cx="9144000" cy="500066"/>
          </a:xfrm>
          <a:prstGeom prst="rect">
            <a:avLst/>
          </a:prstGeom>
          <a:solidFill>
            <a:srgbClr val="143F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6" name="图片 5" descr="igmat 副本.eps"/>
          <p:cNvPicPr>
            <a:picLocks noChangeAspect="1"/>
          </p:cNvPicPr>
          <p:nvPr/>
        </p:nvPicPr>
        <p:blipFill>
          <a:blip r:embed="rId2" cstate="print">
            <a:clrChange>
              <a:clrFrom>
                <a:srgbClr val="FFFFFF"/>
              </a:clrFrom>
              <a:clrTo>
                <a:srgbClr val="FFFFFF">
                  <a:alpha val="0"/>
                </a:srgbClr>
              </a:clrTo>
            </a:clrChange>
          </a:blip>
          <a:stretch>
            <a:fillRect/>
          </a:stretch>
        </p:blipFill>
        <p:spPr>
          <a:xfrm>
            <a:off x="6786578" y="49672"/>
            <a:ext cx="893551" cy="450376"/>
          </a:xfrm>
          <a:prstGeom prst="rect">
            <a:avLst/>
          </a:prstGeom>
        </p:spPr>
      </p:pic>
      <p:cxnSp>
        <p:nvCxnSpPr>
          <p:cNvPr id="7" name="直接连接符 6"/>
          <p:cNvCxnSpPr/>
          <p:nvPr/>
        </p:nvCxnSpPr>
        <p:spPr>
          <a:xfrm>
            <a:off x="7715272" y="142858"/>
            <a:ext cx="0" cy="272653"/>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8" name="文本框 20"/>
          <p:cNvSpPr txBox="1"/>
          <p:nvPr/>
        </p:nvSpPr>
        <p:spPr>
          <a:xfrm>
            <a:off x="7715272" y="142858"/>
            <a:ext cx="1875404" cy="307777"/>
          </a:xfrm>
          <a:prstGeom prst="rect">
            <a:avLst/>
          </a:prstGeom>
          <a:noFill/>
        </p:spPr>
        <p:txBody>
          <a:bodyPr wrap="square">
            <a:spAutoFit/>
          </a:bodyPr>
          <a:lstStyle/>
          <a:p>
            <a:r>
              <a:rPr lang="en-US" altLang="zh-CN" sz="1400" dirty="0" smtClean="0">
                <a:solidFill>
                  <a:srgbClr val="FFFF00"/>
                </a:solidFill>
              </a:rPr>
              <a:t>www.igmat.cn</a:t>
            </a:r>
          </a:p>
        </p:txBody>
      </p:sp>
      <p:sp>
        <p:nvSpPr>
          <p:cNvPr id="9" name="文本框 34"/>
          <p:cNvSpPr txBox="1"/>
          <p:nvPr/>
        </p:nvSpPr>
        <p:spPr>
          <a:xfrm>
            <a:off x="1071538" y="131663"/>
            <a:ext cx="6552821" cy="369332"/>
          </a:xfrm>
          <a:prstGeom prst="rect">
            <a:avLst/>
          </a:prstGeom>
          <a:noFill/>
        </p:spPr>
        <p:txBody>
          <a:bodyPr wrap="square">
            <a:spAutoFit/>
          </a:bodyPr>
          <a:lstStyle/>
          <a:p>
            <a:r>
              <a:rPr lang="zh-CN" altLang="en-US" dirty="0" smtClean="0">
                <a:solidFill>
                  <a:schemeClr val="bg1"/>
                </a:solidFill>
                <a:latin typeface="微软雅黑" pitchFamily="34" charset="-122"/>
                <a:ea typeface="微软雅黑" pitchFamily="34" charset="-122"/>
              </a:rPr>
              <a:t>大仙阅读体系思维概览与系统标签示范</a:t>
            </a:r>
            <a:endParaRPr lang="zh-HK" altLang="en-US" dirty="0">
              <a:solidFill>
                <a:schemeClr val="bg1"/>
              </a:solidFill>
              <a:latin typeface="微软雅黑" pitchFamily="34" charset="-122"/>
              <a:ea typeface="微软雅黑" pitchFamily="34" charset="-122"/>
            </a:endParaRPr>
          </a:p>
        </p:txBody>
      </p:sp>
      <p:pic>
        <p:nvPicPr>
          <p:cNvPr id="10" name="图片 9" descr="正常反白透明.png"/>
          <p:cNvPicPr>
            <a:picLocks noChangeAspect="1"/>
          </p:cNvPicPr>
          <p:nvPr/>
        </p:nvPicPr>
        <p:blipFill>
          <a:blip r:embed="rId3" cstate="print"/>
          <a:stretch>
            <a:fillRect/>
          </a:stretch>
        </p:blipFill>
        <p:spPr>
          <a:xfrm>
            <a:off x="71406" y="67426"/>
            <a:ext cx="1000132" cy="432622"/>
          </a:xfrm>
          <a:prstGeom prst="rect">
            <a:avLst/>
          </a:prstGeom>
        </p:spPr>
      </p:pic>
      <p:pic>
        <p:nvPicPr>
          <p:cNvPr id="3074" name="Picture 2"/>
          <p:cNvPicPr>
            <a:picLocks noChangeAspect="1" noChangeArrowheads="1"/>
          </p:cNvPicPr>
          <p:nvPr/>
        </p:nvPicPr>
        <p:blipFill>
          <a:blip r:embed="rId4"/>
          <a:srcRect r="9225"/>
          <a:stretch>
            <a:fillRect/>
          </a:stretch>
        </p:blipFill>
        <p:spPr bwMode="auto">
          <a:xfrm>
            <a:off x="214282" y="1357304"/>
            <a:ext cx="5357818" cy="1157007"/>
          </a:xfrm>
          <a:prstGeom prst="rect">
            <a:avLst/>
          </a:prstGeom>
          <a:noFill/>
          <a:ln w="9525">
            <a:solidFill>
              <a:schemeClr val="tx1"/>
            </a:solidFill>
            <a:miter lim="800000"/>
            <a:headEnd/>
            <a:tailEnd/>
          </a:ln>
          <a:effectLst/>
        </p:spPr>
      </p:pic>
      <p:pic>
        <p:nvPicPr>
          <p:cNvPr id="3075" name="Picture 3"/>
          <p:cNvPicPr>
            <a:picLocks noChangeAspect="1" noChangeArrowheads="1"/>
          </p:cNvPicPr>
          <p:nvPr/>
        </p:nvPicPr>
        <p:blipFill>
          <a:blip r:embed="rId5"/>
          <a:srcRect r="10283"/>
          <a:stretch>
            <a:fillRect/>
          </a:stretch>
        </p:blipFill>
        <p:spPr bwMode="auto">
          <a:xfrm>
            <a:off x="214282" y="2728626"/>
            <a:ext cx="5429256" cy="1257998"/>
          </a:xfrm>
          <a:prstGeom prst="rect">
            <a:avLst/>
          </a:prstGeom>
          <a:noFill/>
          <a:ln w="9525">
            <a:solidFill>
              <a:schemeClr val="tx1"/>
            </a:solidFill>
            <a:miter lim="800000"/>
            <a:headEnd/>
            <a:tailEnd/>
          </a:ln>
          <a:effectLst/>
        </p:spPr>
      </p:pic>
      <p:pic>
        <p:nvPicPr>
          <p:cNvPr id="3076" name="Picture 4"/>
          <p:cNvPicPr>
            <a:picLocks noChangeAspect="1" noChangeArrowheads="1"/>
          </p:cNvPicPr>
          <p:nvPr/>
        </p:nvPicPr>
        <p:blipFill>
          <a:blip r:embed="rId6"/>
          <a:srcRect/>
          <a:stretch>
            <a:fillRect/>
          </a:stretch>
        </p:blipFill>
        <p:spPr bwMode="auto">
          <a:xfrm>
            <a:off x="5857884" y="1071552"/>
            <a:ext cx="3154651" cy="3955833"/>
          </a:xfrm>
          <a:prstGeom prst="rect">
            <a:avLst/>
          </a:prstGeom>
          <a:noFill/>
          <a:ln w="9525">
            <a:solidFill>
              <a:schemeClr val="tx1"/>
            </a:solidFill>
            <a:miter lim="800000"/>
            <a:headEnd/>
            <a:tailEnd/>
          </a:ln>
          <a:effectLst/>
        </p:spPr>
      </p:pic>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图片1.jpg"/>
          <p:cNvPicPr>
            <a:picLocks noChangeAspect="1"/>
          </p:cNvPicPr>
          <p:nvPr/>
        </p:nvPicPr>
        <p:blipFill>
          <a:blip r:embed="rId2"/>
          <a:stretch>
            <a:fillRect/>
          </a:stretch>
        </p:blipFill>
        <p:spPr>
          <a:xfrm>
            <a:off x="0" y="1"/>
            <a:ext cx="9144000" cy="5143500"/>
          </a:xfrm>
          <a:prstGeom prst="rect">
            <a:avLst/>
          </a:prstGeom>
        </p:spPr>
      </p:pic>
      <p:sp>
        <p:nvSpPr>
          <p:cNvPr id="11" name="TextBox 10"/>
          <p:cNvSpPr txBox="1"/>
          <p:nvPr/>
        </p:nvSpPr>
        <p:spPr>
          <a:xfrm>
            <a:off x="1357290" y="1214428"/>
            <a:ext cx="6786610" cy="1815882"/>
          </a:xfrm>
          <a:prstGeom prst="rect">
            <a:avLst/>
          </a:prstGeom>
          <a:noFill/>
        </p:spPr>
        <p:txBody>
          <a:bodyPr wrap="square" rtlCol="0">
            <a:spAutoFit/>
          </a:bodyPr>
          <a:lstStyle/>
          <a:p>
            <a:pPr algn="ctr"/>
            <a:r>
              <a:rPr lang="zh-CN" altLang="en-US" sz="2800" dirty="0" smtClean="0">
                <a:solidFill>
                  <a:schemeClr val="bg1"/>
                </a:solidFill>
              </a:rPr>
              <a:t>鸣 谢</a:t>
            </a:r>
            <a:endParaRPr lang="en-US" altLang="zh-CN" sz="2800" dirty="0" smtClean="0">
              <a:solidFill>
                <a:schemeClr val="bg1"/>
              </a:solidFill>
            </a:endParaRPr>
          </a:p>
          <a:p>
            <a:pPr algn="ctr"/>
            <a:endParaRPr lang="en-US" altLang="zh-CN" sz="2800" dirty="0" smtClean="0">
              <a:solidFill>
                <a:schemeClr val="bg1"/>
              </a:solidFill>
            </a:endParaRPr>
          </a:p>
          <a:p>
            <a:r>
              <a:rPr lang="zh-CN" altLang="en-US" sz="2800" dirty="0" smtClean="0">
                <a:solidFill>
                  <a:schemeClr val="bg1"/>
                </a:solidFill>
              </a:rPr>
              <a:t>为协助系统资料整理的大仙弟子：蒋同学、陶同学、陆同学、杨同学等。</a:t>
            </a:r>
            <a:endParaRPr lang="zh-CN" altLang="en-US" sz="2800" dirty="0">
              <a:solidFill>
                <a:schemeClr val="bg1"/>
              </a:solidFill>
            </a:endParaRPr>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标题 11"/>
          <p:cNvSpPr>
            <a:spLocks noGrp="1"/>
          </p:cNvSpPr>
          <p:nvPr>
            <p:ph type="title"/>
          </p:nvPr>
        </p:nvSpPr>
        <p:spPr/>
        <p:txBody>
          <a:bodyPr/>
          <a:lstStyle/>
          <a:p>
            <a:endParaRPr lang="zh-CN" altLang="en-US"/>
          </a:p>
        </p:txBody>
      </p:sp>
      <p:pic>
        <p:nvPicPr>
          <p:cNvPr id="13" name="图片 12" descr="图片1.jpg"/>
          <p:cNvPicPr>
            <a:picLocks noChangeAspect="1"/>
          </p:cNvPicPr>
          <p:nvPr/>
        </p:nvPicPr>
        <p:blipFill>
          <a:blip r:embed="rId2"/>
          <a:stretch>
            <a:fillRect/>
          </a:stretch>
        </p:blipFill>
        <p:spPr>
          <a:xfrm>
            <a:off x="0" y="1"/>
            <a:ext cx="9144000" cy="5143500"/>
          </a:xfrm>
          <a:prstGeom prst="rect">
            <a:avLst/>
          </a:prstGeom>
        </p:spPr>
      </p:pic>
      <p:pic>
        <p:nvPicPr>
          <p:cNvPr id="14" name="图片 13" descr="正常反白透明.png"/>
          <p:cNvPicPr>
            <a:picLocks noChangeAspect="1"/>
          </p:cNvPicPr>
          <p:nvPr/>
        </p:nvPicPr>
        <p:blipFill>
          <a:blip r:embed="rId3" cstate="print"/>
          <a:stretch>
            <a:fillRect/>
          </a:stretch>
        </p:blipFill>
        <p:spPr>
          <a:xfrm>
            <a:off x="3429124" y="2625082"/>
            <a:ext cx="2177585" cy="941948"/>
          </a:xfrm>
          <a:prstGeom prst="rect">
            <a:avLst/>
          </a:prstGeom>
        </p:spPr>
      </p:pic>
      <p:sp>
        <p:nvSpPr>
          <p:cNvPr id="15" name="文本框 20"/>
          <p:cNvSpPr txBox="1"/>
          <p:nvPr/>
        </p:nvSpPr>
        <p:spPr>
          <a:xfrm>
            <a:off x="3031058" y="3801812"/>
            <a:ext cx="1887992" cy="338554"/>
          </a:xfrm>
          <a:prstGeom prst="rect">
            <a:avLst/>
          </a:prstGeom>
          <a:noFill/>
        </p:spPr>
        <p:txBody>
          <a:bodyPr wrap="square">
            <a:spAutoFit/>
          </a:bodyPr>
          <a:lstStyle/>
          <a:p>
            <a:r>
              <a:rPr lang="en-US" altLang="zh-CN" sz="1600" dirty="0" smtClean="0">
                <a:solidFill>
                  <a:schemeClr val="bg1"/>
                </a:solidFill>
                <a:latin typeface="Franklin Gothic Medium" pitchFamily="34" charset="0"/>
              </a:rPr>
              <a:t>www.igmat.net</a:t>
            </a:r>
          </a:p>
        </p:txBody>
      </p:sp>
      <p:sp>
        <p:nvSpPr>
          <p:cNvPr id="16" name="文本框 20"/>
          <p:cNvSpPr txBox="1"/>
          <p:nvPr/>
        </p:nvSpPr>
        <p:spPr>
          <a:xfrm>
            <a:off x="4627151" y="3998573"/>
            <a:ext cx="1864222" cy="338554"/>
          </a:xfrm>
          <a:prstGeom prst="rect">
            <a:avLst/>
          </a:prstGeom>
          <a:noFill/>
        </p:spPr>
        <p:txBody>
          <a:bodyPr wrap="square">
            <a:spAutoFit/>
          </a:bodyPr>
          <a:lstStyle/>
          <a:p>
            <a:r>
              <a:rPr lang="en-US" altLang="zh-CN" sz="1600" b="1" dirty="0" smtClean="0">
                <a:solidFill>
                  <a:schemeClr val="bg1"/>
                </a:solidFill>
              </a:rPr>
              <a:t>400-728-0020</a:t>
            </a:r>
          </a:p>
        </p:txBody>
      </p:sp>
      <p:pic>
        <p:nvPicPr>
          <p:cNvPr id="17" name="Picture 2" descr="D:\USER\Desktop\0817_1.jpg"/>
          <p:cNvPicPr>
            <a:picLocks noChangeAspect="1" noChangeArrowheads="1"/>
          </p:cNvPicPr>
          <p:nvPr/>
        </p:nvPicPr>
        <p:blipFill>
          <a:blip r:embed="rId4"/>
          <a:srcRect/>
          <a:stretch>
            <a:fillRect/>
          </a:stretch>
        </p:blipFill>
        <p:spPr>
          <a:xfrm>
            <a:off x="3929058" y="1071552"/>
            <a:ext cx="1354266" cy="1354266"/>
          </a:xfrm>
          <a:prstGeom prst="rect">
            <a:avLst/>
          </a:prstGeom>
        </p:spPr>
      </p:pic>
      <p:cxnSp>
        <p:nvCxnSpPr>
          <p:cNvPr id="18" name="直接连接符 17"/>
          <p:cNvCxnSpPr/>
          <p:nvPr/>
        </p:nvCxnSpPr>
        <p:spPr>
          <a:xfrm rot="5400000">
            <a:off x="4452558" y="4158958"/>
            <a:ext cx="211874" cy="158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文本框 20"/>
          <p:cNvSpPr txBox="1"/>
          <p:nvPr/>
        </p:nvSpPr>
        <p:spPr>
          <a:xfrm>
            <a:off x="3039488" y="4070011"/>
            <a:ext cx="1887992" cy="338554"/>
          </a:xfrm>
          <a:prstGeom prst="rect">
            <a:avLst/>
          </a:prstGeom>
          <a:noFill/>
        </p:spPr>
        <p:txBody>
          <a:bodyPr wrap="square">
            <a:spAutoFit/>
          </a:bodyPr>
          <a:lstStyle/>
          <a:p>
            <a:r>
              <a:rPr lang="en-US" altLang="zh-CN" sz="1600" dirty="0" smtClean="0">
                <a:solidFill>
                  <a:schemeClr val="bg1"/>
                </a:solidFill>
                <a:latin typeface="Franklin Gothic Medium" pitchFamily="34" charset="0"/>
              </a:rPr>
              <a:t>www.igmat.cn</a:t>
            </a:r>
          </a:p>
        </p:txBody>
      </p:sp>
      <p:pic>
        <p:nvPicPr>
          <p:cNvPr id="20" name="图片 19" descr="igmat 副本.eps"/>
          <p:cNvPicPr>
            <a:picLocks noChangeAspect="1"/>
          </p:cNvPicPr>
          <p:nvPr/>
        </p:nvPicPr>
        <p:blipFill>
          <a:blip r:embed="rId5" cstate="print">
            <a:clrChange>
              <a:clrFrom>
                <a:srgbClr val="FFFFFF"/>
              </a:clrFrom>
              <a:clrTo>
                <a:srgbClr val="FFFFFF">
                  <a:alpha val="0"/>
                </a:srgbClr>
              </a:clrTo>
            </a:clrChange>
          </a:blip>
          <a:stretch>
            <a:fillRect/>
          </a:stretch>
        </p:blipFill>
        <p:spPr>
          <a:xfrm>
            <a:off x="4143372" y="571486"/>
            <a:ext cx="893551" cy="450376"/>
          </a:xfrm>
          <a:prstGeom prst="rect">
            <a:avLst/>
          </a:prstGeom>
        </p:spPr>
      </p:pic>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0"/>
            <a:ext cx="9144000" cy="500066"/>
          </a:xfrm>
          <a:prstGeom prst="rect">
            <a:avLst/>
          </a:prstGeom>
          <a:solidFill>
            <a:srgbClr val="143F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内容占位符 2"/>
          <p:cNvSpPr txBox="1">
            <a:spLocks/>
          </p:cNvSpPr>
          <p:nvPr/>
        </p:nvSpPr>
        <p:spPr>
          <a:xfrm>
            <a:off x="1285852" y="1214428"/>
            <a:ext cx="7624483" cy="3797883"/>
          </a:xfrm>
          <a:prstGeom prst="rect">
            <a:avLst/>
          </a:prstGeom>
        </p:spPr>
        <p:txBody>
          <a:bodyPr>
            <a:normAutofit fontScale="70000" lnSpcReduction="20000"/>
          </a:bodyPr>
          <a:lstStyle/>
          <a:p>
            <a:pPr marL="228600" marR="0" lvl="0" indent="-228600" algn="l" defTabSz="914400" rtl="0" eaLnBrk="1" fontAlgn="auto" latinLnBrk="0" hangingPunct="1">
              <a:lnSpc>
                <a:spcPct val="120000"/>
              </a:lnSpc>
              <a:spcBef>
                <a:spcPts val="1000"/>
              </a:spcBef>
              <a:spcAft>
                <a:spcPts val="0"/>
              </a:spcAft>
              <a:buClrTx/>
              <a:buSzTx/>
              <a:tabLst/>
              <a:defRPr/>
            </a:pPr>
            <a:r>
              <a:rPr kumimoji="0" lang="en-US" altLang="zh-CN" sz="2800" b="0" i="0" u="none" strike="noStrike" kern="1200" cap="none" spc="0" normalizeH="0" baseline="0" noProof="0" dirty="0" err="1" smtClean="0">
                <a:ln>
                  <a:noFill/>
                </a:ln>
                <a:solidFill>
                  <a:schemeClr val="tx1"/>
                </a:solidFill>
                <a:effectLst/>
                <a:uLnTx/>
                <a:uFillTx/>
                <a:latin typeface="+mn-lt"/>
                <a:ea typeface="+mn-ea"/>
                <a:cs typeface="+mn-cs"/>
              </a:rPr>
              <a:t>i-gmat</a:t>
            </a:r>
            <a:r>
              <a:rPr kumimoji="0" lang="zh-CN" altLang="en-US" sz="2800" b="0" i="0" u="none" strike="noStrike" kern="1200" cap="none" spc="0" normalizeH="0" baseline="0" noProof="0" dirty="0" smtClean="0">
                <a:ln>
                  <a:noFill/>
                </a:ln>
                <a:solidFill>
                  <a:schemeClr val="tx1"/>
                </a:solidFill>
                <a:effectLst/>
                <a:uLnTx/>
                <a:uFillTx/>
                <a:latin typeface="+mn-lt"/>
                <a:ea typeface="+mn-ea"/>
                <a:cs typeface="+mn-cs"/>
              </a:rPr>
              <a:t>，</a:t>
            </a:r>
            <a:r>
              <a:rPr kumimoji="0" lang="en-US" altLang="zh-CN" sz="2800" b="0" i="0" u="none" strike="noStrike" kern="1200" cap="none" spc="0" normalizeH="0" baseline="0" noProof="0" dirty="0" err="1" smtClean="0">
                <a:ln>
                  <a:noFill/>
                </a:ln>
                <a:solidFill>
                  <a:schemeClr val="tx1"/>
                </a:solidFill>
                <a:effectLst/>
                <a:uLnTx/>
                <a:uFillTx/>
                <a:latin typeface="+mn-lt"/>
                <a:ea typeface="+mn-ea"/>
                <a:cs typeface="+mn-cs"/>
              </a:rPr>
              <a:t>i</a:t>
            </a:r>
            <a:r>
              <a:rPr kumimoji="0" lang="en-US" altLang="zh-CN" sz="2800" b="0" i="0" u="none" strike="noStrike" kern="1200" cap="none" spc="0" normalizeH="0" baseline="0" noProof="0" dirty="0" smtClean="0">
                <a:ln>
                  <a:noFill/>
                </a:ln>
                <a:solidFill>
                  <a:schemeClr val="tx1"/>
                </a:solidFill>
                <a:effectLst/>
                <a:uLnTx/>
                <a:uFillTx/>
                <a:latin typeface="+mn-lt"/>
                <a:ea typeface="+mn-ea"/>
                <a:cs typeface="+mn-cs"/>
              </a:rPr>
              <a:t> for “internet”</a:t>
            </a:r>
            <a:r>
              <a:rPr kumimoji="0" lang="zh-CN" altLang="en-US" sz="2800" b="0" i="0" u="none" strike="noStrike" kern="1200" cap="none" spc="0" normalizeH="0" baseline="0" noProof="0" dirty="0" smtClean="0">
                <a:ln>
                  <a:noFill/>
                </a:ln>
                <a:solidFill>
                  <a:schemeClr val="tx1"/>
                </a:solidFill>
                <a:effectLst/>
                <a:uLnTx/>
                <a:uFillTx/>
                <a:latin typeface="+mn-lt"/>
                <a:ea typeface="+mn-ea"/>
                <a:cs typeface="+mn-cs"/>
              </a:rPr>
              <a:t>：互联网学习的时代，备考</a:t>
            </a:r>
            <a:r>
              <a:rPr kumimoji="0" lang="en-US" altLang="zh-CN" sz="2800" b="0" i="0" u="none" strike="noStrike" kern="1200" cap="none" spc="0" normalizeH="0" baseline="0" noProof="0" dirty="0" smtClean="0">
                <a:ln>
                  <a:noFill/>
                </a:ln>
                <a:solidFill>
                  <a:schemeClr val="tx1"/>
                </a:solidFill>
                <a:effectLst/>
                <a:uLnTx/>
                <a:uFillTx/>
                <a:latin typeface="+mn-lt"/>
                <a:ea typeface="+mn-ea"/>
                <a:cs typeface="+mn-cs"/>
              </a:rPr>
              <a:t>GMAT</a:t>
            </a:r>
            <a:r>
              <a:rPr kumimoji="0" lang="zh-CN" altLang="en-US" sz="2800" b="0" i="0" u="none" strike="noStrike" kern="1200" cap="none" spc="0" normalizeH="0" baseline="0" noProof="0" dirty="0" smtClean="0">
                <a:ln>
                  <a:noFill/>
                </a:ln>
                <a:solidFill>
                  <a:schemeClr val="tx1"/>
                </a:solidFill>
                <a:effectLst/>
                <a:uLnTx/>
                <a:uFillTx/>
                <a:latin typeface="+mn-lt"/>
                <a:ea typeface="+mn-ea"/>
                <a:cs typeface="+mn-cs"/>
              </a:rPr>
              <a:t>冲破时间与地域的界限，恰是科技赋予人类更多自由的价值所在！</a:t>
            </a:r>
          </a:p>
          <a:p>
            <a:pPr marL="228600" marR="0" lvl="0" indent="-228600" algn="l" defTabSz="914400" rtl="0" eaLnBrk="1" fontAlgn="auto" latinLnBrk="0" hangingPunct="1">
              <a:lnSpc>
                <a:spcPct val="120000"/>
              </a:lnSpc>
              <a:spcBef>
                <a:spcPts val="1000"/>
              </a:spcBef>
              <a:spcAft>
                <a:spcPts val="0"/>
              </a:spcAft>
              <a:buClrTx/>
              <a:buSzTx/>
              <a:tabLst/>
              <a:defRPr/>
            </a:pPr>
            <a:r>
              <a:rPr kumimoji="0" lang="en-US" altLang="zh-CN" sz="2800" b="0" i="0" u="none" strike="noStrike" kern="1200" cap="none" spc="0" normalizeH="0" baseline="0" noProof="0" dirty="0" err="1" smtClean="0">
                <a:ln>
                  <a:noFill/>
                </a:ln>
                <a:solidFill>
                  <a:schemeClr val="tx1"/>
                </a:solidFill>
                <a:effectLst/>
                <a:uLnTx/>
                <a:uFillTx/>
                <a:latin typeface="+mn-lt"/>
                <a:ea typeface="+mn-ea"/>
                <a:cs typeface="+mn-cs"/>
              </a:rPr>
              <a:t>i-gmat</a:t>
            </a:r>
            <a:r>
              <a:rPr kumimoji="0" lang="zh-CN" altLang="en-US" sz="2800" b="0" i="0" u="none" strike="noStrike" kern="1200" cap="none" spc="0" normalizeH="0" baseline="0" noProof="0" dirty="0" smtClean="0">
                <a:ln>
                  <a:noFill/>
                </a:ln>
                <a:solidFill>
                  <a:schemeClr val="tx1"/>
                </a:solidFill>
                <a:effectLst/>
                <a:uLnTx/>
                <a:uFillTx/>
                <a:latin typeface="+mn-lt"/>
                <a:ea typeface="+mn-ea"/>
                <a:cs typeface="+mn-cs"/>
              </a:rPr>
              <a:t>，</a:t>
            </a:r>
            <a:r>
              <a:rPr kumimoji="0" lang="en-US" altLang="zh-CN" sz="2800" b="0" i="0" u="none" strike="noStrike" kern="1200" cap="none" spc="0" normalizeH="0" baseline="0" noProof="0" dirty="0" err="1" smtClean="0">
                <a:ln>
                  <a:noFill/>
                </a:ln>
                <a:solidFill>
                  <a:schemeClr val="tx1"/>
                </a:solidFill>
                <a:effectLst/>
                <a:uLnTx/>
                <a:uFillTx/>
                <a:latin typeface="+mn-lt"/>
                <a:ea typeface="+mn-ea"/>
                <a:cs typeface="+mn-cs"/>
              </a:rPr>
              <a:t>i</a:t>
            </a:r>
            <a:r>
              <a:rPr kumimoji="0" lang="en-US" altLang="zh-CN" sz="2800" b="0" i="0" u="none" strike="noStrike" kern="1200" cap="none" spc="0" normalizeH="0" baseline="0" noProof="0" dirty="0" smtClean="0">
                <a:ln>
                  <a:noFill/>
                </a:ln>
                <a:solidFill>
                  <a:schemeClr val="tx1"/>
                </a:solidFill>
                <a:effectLst/>
                <a:uLnTx/>
                <a:uFillTx/>
                <a:latin typeface="+mn-lt"/>
                <a:ea typeface="+mn-ea"/>
                <a:cs typeface="+mn-cs"/>
              </a:rPr>
              <a:t> for “intelligence”</a:t>
            </a:r>
            <a:r>
              <a:rPr kumimoji="0" lang="zh-CN" altLang="en-US" sz="2800" b="0" i="0" u="none" strike="noStrike" kern="1200" cap="none" spc="0" normalizeH="0" baseline="0" noProof="0" dirty="0" smtClean="0">
                <a:ln>
                  <a:noFill/>
                </a:ln>
                <a:solidFill>
                  <a:schemeClr val="tx1"/>
                </a:solidFill>
                <a:effectLst/>
                <a:uLnTx/>
                <a:uFillTx/>
                <a:latin typeface="+mn-lt"/>
                <a:ea typeface="+mn-ea"/>
                <a:cs typeface="+mn-cs"/>
              </a:rPr>
              <a:t>：创造性地以解题路径标签统计去养成考生正确的求解过程而不是只关注终极答案</a:t>
            </a:r>
          </a:p>
          <a:p>
            <a:pPr marL="228600" marR="0" lvl="0" indent="-228600" algn="l" defTabSz="914400" rtl="0" eaLnBrk="1" fontAlgn="auto" latinLnBrk="0" hangingPunct="1">
              <a:lnSpc>
                <a:spcPct val="120000"/>
              </a:lnSpc>
              <a:spcBef>
                <a:spcPts val="1000"/>
              </a:spcBef>
              <a:spcAft>
                <a:spcPts val="0"/>
              </a:spcAft>
              <a:buClrTx/>
              <a:buSzTx/>
              <a:tabLst/>
              <a:defRPr/>
            </a:pPr>
            <a:r>
              <a:rPr kumimoji="0" lang="en-US" altLang="zh-CN" sz="2800" b="0" i="0" u="none" strike="noStrike" kern="1200" cap="none" spc="0" normalizeH="0" baseline="0" noProof="0" dirty="0" err="1" smtClean="0">
                <a:ln>
                  <a:noFill/>
                </a:ln>
                <a:solidFill>
                  <a:schemeClr val="tx1"/>
                </a:solidFill>
                <a:effectLst/>
                <a:uLnTx/>
                <a:uFillTx/>
                <a:latin typeface="+mn-lt"/>
                <a:ea typeface="+mn-ea"/>
                <a:cs typeface="+mn-cs"/>
              </a:rPr>
              <a:t>i-gmat</a:t>
            </a:r>
            <a:r>
              <a:rPr kumimoji="0" lang="zh-CN" altLang="en-US" sz="2800" b="0" i="0" u="none" strike="noStrike" kern="1200" cap="none" spc="0" normalizeH="0" baseline="0" noProof="0" dirty="0" smtClean="0">
                <a:ln>
                  <a:noFill/>
                </a:ln>
                <a:solidFill>
                  <a:schemeClr val="tx1"/>
                </a:solidFill>
                <a:effectLst/>
                <a:uLnTx/>
                <a:uFillTx/>
                <a:latin typeface="+mn-lt"/>
                <a:ea typeface="+mn-ea"/>
                <a:cs typeface="+mn-cs"/>
              </a:rPr>
              <a:t>，</a:t>
            </a:r>
            <a:r>
              <a:rPr kumimoji="0" lang="en-US" altLang="zh-CN" sz="2800" b="0" i="0" u="none" strike="noStrike" kern="1200" cap="none" spc="0" normalizeH="0" baseline="0" noProof="0" dirty="0" err="1" smtClean="0">
                <a:ln>
                  <a:noFill/>
                </a:ln>
                <a:solidFill>
                  <a:schemeClr val="tx1"/>
                </a:solidFill>
                <a:effectLst/>
                <a:uLnTx/>
                <a:uFillTx/>
                <a:latin typeface="+mn-lt"/>
                <a:ea typeface="+mn-ea"/>
                <a:cs typeface="+mn-cs"/>
              </a:rPr>
              <a:t>i</a:t>
            </a:r>
            <a:r>
              <a:rPr kumimoji="0" lang="en-US" altLang="zh-CN" sz="2800" b="0" i="0" u="none" strike="noStrike" kern="1200" cap="none" spc="0" normalizeH="0" baseline="0" noProof="0" dirty="0" smtClean="0">
                <a:ln>
                  <a:noFill/>
                </a:ln>
                <a:solidFill>
                  <a:schemeClr val="tx1"/>
                </a:solidFill>
                <a:effectLst/>
                <a:uLnTx/>
                <a:uFillTx/>
                <a:latin typeface="+mn-lt"/>
                <a:ea typeface="+mn-ea"/>
                <a:cs typeface="+mn-cs"/>
              </a:rPr>
              <a:t> for</a:t>
            </a:r>
            <a:r>
              <a:rPr kumimoji="0" lang="zh-CN" altLang="en-US" sz="2800" b="0" i="0" u="none" strike="noStrike" kern="1200" cap="none" spc="0" normalizeH="0" baseline="0" noProof="0" dirty="0" smtClean="0">
                <a:ln>
                  <a:noFill/>
                </a:ln>
                <a:solidFill>
                  <a:schemeClr val="tx1"/>
                </a:solidFill>
                <a:effectLst/>
                <a:uLnTx/>
                <a:uFillTx/>
                <a:latin typeface="+mn-lt"/>
                <a:ea typeface="+mn-ea"/>
                <a:cs typeface="+mn-cs"/>
              </a:rPr>
              <a:t>“</a:t>
            </a:r>
            <a:r>
              <a:rPr kumimoji="0" lang="en-US" altLang="zh-CN" sz="2800" b="0" i="0" u="none" strike="noStrike" kern="1200" cap="none" spc="0" normalizeH="0" baseline="0" noProof="0" dirty="0" smtClean="0">
                <a:ln>
                  <a:noFill/>
                </a:ln>
                <a:solidFill>
                  <a:schemeClr val="tx1"/>
                </a:solidFill>
                <a:effectLst/>
                <a:uLnTx/>
                <a:uFillTx/>
                <a:latin typeface="+mn-lt"/>
                <a:ea typeface="+mn-ea"/>
                <a:cs typeface="+mn-cs"/>
              </a:rPr>
              <a:t> </a:t>
            </a:r>
            <a:r>
              <a:rPr kumimoji="0" lang="zh-CN" altLang="en-US" sz="2800" b="0" i="0" u="none" strike="noStrike" kern="1200" cap="none" spc="0" normalizeH="0" baseline="0" noProof="0" dirty="0" smtClean="0">
                <a:ln>
                  <a:noFill/>
                </a:ln>
                <a:solidFill>
                  <a:schemeClr val="tx1"/>
                </a:solidFill>
                <a:effectLst/>
                <a:uLnTx/>
                <a:uFillTx/>
                <a:latin typeface="+mn-lt"/>
                <a:ea typeface="+mn-ea"/>
                <a:cs typeface="+mn-cs"/>
              </a:rPr>
              <a:t>我”：不问个人情况的“循循善诱”是帮忙还是误导？不顾个人起点和目标的学习方案比毒药还毒。大数据时代 让我们拥抱学习的个性化！</a:t>
            </a:r>
            <a:endParaRPr kumimoji="0" lang="en-US" altLang="zh-CN" sz="28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120000"/>
              </a:lnSpc>
              <a:spcBef>
                <a:spcPts val="1000"/>
              </a:spcBef>
              <a:spcAft>
                <a:spcPts val="0"/>
              </a:spcAft>
              <a:buClrTx/>
              <a:buSzTx/>
              <a:tabLst/>
              <a:defRPr/>
            </a:pPr>
            <a:r>
              <a:rPr kumimoji="0" lang="en-US" altLang="zh-CN" sz="2800" b="0" i="0" u="none" strike="noStrike" kern="1200" cap="none" spc="0" normalizeH="0" baseline="0" noProof="0" dirty="0" err="1" smtClean="0">
                <a:ln>
                  <a:noFill/>
                </a:ln>
                <a:solidFill>
                  <a:schemeClr val="tx1"/>
                </a:solidFill>
                <a:effectLst/>
                <a:uLnTx/>
                <a:uFillTx/>
                <a:latin typeface="+mn-lt"/>
                <a:ea typeface="+mn-ea"/>
                <a:cs typeface="+mn-cs"/>
              </a:rPr>
              <a:t>i-gmat</a:t>
            </a:r>
            <a:r>
              <a:rPr kumimoji="0" lang="zh-CN" altLang="en-US" sz="2800" b="0" i="0" u="none" strike="noStrike" kern="1200" cap="none" spc="0" normalizeH="0" baseline="0" noProof="0" dirty="0" smtClean="0">
                <a:ln>
                  <a:noFill/>
                </a:ln>
                <a:solidFill>
                  <a:schemeClr val="tx1"/>
                </a:solidFill>
                <a:effectLst/>
                <a:uLnTx/>
                <a:uFillTx/>
                <a:latin typeface="+mn-lt"/>
                <a:ea typeface="+mn-ea"/>
                <a:cs typeface="+mn-cs"/>
              </a:rPr>
              <a:t>，</a:t>
            </a:r>
            <a:r>
              <a:rPr kumimoji="0" lang="en-US" altLang="zh-CN" sz="2800" b="0" i="0" u="none" strike="noStrike" kern="1200" cap="none" spc="0" normalizeH="0" baseline="0" noProof="0" dirty="0" err="1" smtClean="0">
                <a:ln>
                  <a:noFill/>
                </a:ln>
                <a:solidFill>
                  <a:schemeClr val="tx1"/>
                </a:solidFill>
                <a:effectLst/>
                <a:uLnTx/>
                <a:uFillTx/>
                <a:latin typeface="+mn-lt"/>
                <a:ea typeface="+mn-ea"/>
                <a:cs typeface="+mn-cs"/>
              </a:rPr>
              <a:t>i</a:t>
            </a:r>
            <a:r>
              <a:rPr kumimoji="0" lang="en-US" altLang="zh-CN" sz="2800" b="0" i="0" u="none" strike="noStrike" kern="1200" cap="none" spc="0" normalizeH="0" baseline="0" noProof="0" dirty="0" smtClean="0">
                <a:ln>
                  <a:noFill/>
                </a:ln>
                <a:solidFill>
                  <a:schemeClr val="tx1"/>
                </a:solidFill>
                <a:effectLst/>
                <a:uLnTx/>
                <a:uFillTx/>
                <a:latin typeface="+mn-lt"/>
                <a:ea typeface="+mn-ea"/>
                <a:cs typeface="+mn-cs"/>
              </a:rPr>
              <a:t> for “1”</a:t>
            </a:r>
            <a:r>
              <a:rPr kumimoji="0" lang="zh-CN" altLang="en-US" sz="2800" b="0" i="0" u="none" strike="noStrike" kern="1200" cap="none" spc="0" normalizeH="0" baseline="0" noProof="0" dirty="0" smtClean="0">
                <a:ln>
                  <a:noFill/>
                </a:ln>
                <a:solidFill>
                  <a:schemeClr val="tx1"/>
                </a:solidFill>
                <a:effectLst/>
                <a:uLnTx/>
                <a:uFillTx/>
                <a:latin typeface="+mn-lt"/>
                <a:ea typeface="+mn-ea"/>
                <a:cs typeface="+mn-cs"/>
              </a:rPr>
              <a:t>：跟着大仙走一转，完成整个学习闭环，不用东拼西凑搜资料。完整的解决方案，才是真正的“一站式”学习。</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39" name="标题 1"/>
          <p:cNvSpPr txBox="1">
            <a:spLocks/>
          </p:cNvSpPr>
          <p:nvPr/>
        </p:nvSpPr>
        <p:spPr>
          <a:xfrm>
            <a:off x="2729753" y="528708"/>
            <a:ext cx="3966882" cy="570589"/>
          </a:xfrm>
          <a:prstGeom prst="rect">
            <a:avLst/>
          </a:prstGeom>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zh-CN" altLang="en-US" sz="4400" b="1" i="0" u="none" strike="noStrike" kern="1200" cap="none" spc="0" normalizeH="0" baseline="0" noProof="0" dirty="0" smtClean="0">
                <a:ln>
                  <a:noFill/>
                </a:ln>
                <a:solidFill>
                  <a:srgbClr val="143F58"/>
                </a:solidFill>
                <a:effectLst/>
                <a:uLnTx/>
                <a:uFillTx/>
                <a:latin typeface="微软雅黑" pitchFamily="34" charset="-122"/>
                <a:ea typeface="微软雅黑" pitchFamily="34" charset="-122"/>
                <a:cs typeface="+mj-cs"/>
              </a:rPr>
              <a:t>系统设计理念</a:t>
            </a:r>
            <a:endParaRPr kumimoji="0" lang="en-US" sz="4400" b="1" i="0" u="none" strike="noStrike" kern="1200" cap="none" spc="0" normalizeH="0" baseline="0" noProof="0" dirty="0">
              <a:ln>
                <a:noFill/>
              </a:ln>
              <a:solidFill>
                <a:srgbClr val="143F58"/>
              </a:solidFill>
              <a:effectLst/>
              <a:uLnTx/>
              <a:uFillTx/>
              <a:latin typeface="微软雅黑" pitchFamily="34" charset="-122"/>
              <a:ea typeface="微软雅黑" pitchFamily="34" charset="-122"/>
              <a:cs typeface="+mj-cs"/>
            </a:endParaRPr>
          </a:p>
        </p:txBody>
      </p:sp>
      <p:sp>
        <p:nvSpPr>
          <p:cNvPr id="40" name="文本框 35"/>
          <p:cNvSpPr txBox="1"/>
          <p:nvPr/>
        </p:nvSpPr>
        <p:spPr>
          <a:xfrm>
            <a:off x="336177" y="908163"/>
            <a:ext cx="1117600" cy="1323439"/>
          </a:xfrm>
          <a:prstGeom prst="rect">
            <a:avLst/>
          </a:prstGeom>
          <a:noFill/>
          <a:effectLst>
            <a:outerShdw blurRad="50800" dist="38100" dir="10800000" algn="r" rotWithShape="0">
              <a:prstClr val="black">
                <a:alpha val="40000"/>
              </a:prstClr>
            </a:outerShdw>
          </a:effectLst>
        </p:spPr>
        <p:txBody>
          <a:bodyPr wrap="square" rtlCol="0">
            <a:spAutoFit/>
          </a:bodyPr>
          <a:lstStyle/>
          <a:p>
            <a:pPr algn="ctr"/>
            <a:r>
              <a:rPr lang="en-US" altLang="zh-CN" sz="8000" b="1" dirty="0" smtClean="0">
                <a:solidFill>
                  <a:srgbClr val="0174AB"/>
                </a:solidFill>
                <a:latin typeface="微软雅黑" panose="020B0503020204020204" pitchFamily="34" charset="-122"/>
                <a:ea typeface="微软雅黑" panose="020B0503020204020204" pitchFamily="34" charset="-122"/>
              </a:rPr>
              <a:t>1</a:t>
            </a:r>
            <a:endParaRPr lang="zh-HK" altLang="en-US" sz="8000" b="1" dirty="0">
              <a:solidFill>
                <a:srgbClr val="0174AB"/>
              </a:solidFill>
              <a:latin typeface="微软雅黑" panose="020B0503020204020204" pitchFamily="34" charset="-122"/>
              <a:ea typeface="微软雅黑" panose="020B0503020204020204" pitchFamily="34" charset="-122"/>
            </a:endParaRPr>
          </a:p>
        </p:txBody>
      </p:sp>
      <p:sp>
        <p:nvSpPr>
          <p:cNvPr id="41" name="文本框 36"/>
          <p:cNvSpPr txBox="1"/>
          <p:nvPr/>
        </p:nvSpPr>
        <p:spPr>
          <a:xfrm>
            <a:off x="469259" y="1861108"/>
            <a:ext cx="821658" cy="1015663"/>
          </a:xfrm>
          <a:prstGeom prst="rect">
            <a:avLst/>
          </a:prstGeom>
          <a:noFill/>
          <a:effectLst>
            <a:outerShdw blurRad="50800" dist="38100" dir="10800000" algn="r" rotWithShape="0">
              <a:prstClr val="black">
                <a:alpha val="40000"/>
              </a:prstClr>
            </a:outerShdw>
          </a:effectLst>
        </p:spPr>
        <p:txBody>
          <a:bodyPr wrap="square" rtlCol="0">
            <a:spAutoFit/>
          </a:bodyPr>
          <a:lstStyle/>
          <a:p>
            <a:pPr algn="ctr"/>
            <a:r>
              <a:rPr lang="en-US" altLang="zh-CN" sz="6000" b="1" dirty="0" smtClean="0">
                <a:solidFill>
                  <a:srgbClr val="92D14F"/>
                </a:solidFill>
                <a:latin typeface="微软雅黑" panose="020B0503020204020204" pitchFamily="34" charset="-122"/>
                <a:ea typeface="微软雅黑" panose="020B0503020204020204" pitchFamily="34" charset="-122"/>
              </a:rPr>
              <a:t>2</a:t>
            </a:r>
            <a:endParaRPr lang="zh-HK" altLang="en-US" sz="6000" b="1" dirty="0">
              <a:solidFill>
                <a:srgbClr val="92D14F"/>
              </a:solidFill>
              <a:latin typeface="微软雅黑" panose="020B0503020204020204" pitchFamily="34" charset="-122"/>
              <a:ea typeface="微软雅黑" panose="020B0503020204020204" pitchFamily="34" charset="-122"/>
            </a:endParaRPr>
          </a:p>
        </p:txBody>
      </p:sp>
      <p:sp>
        <p:nvSpPr>
          <p:cNvPr id="42" name="文本框 37"/>
          <p:cNvSpPr txBox="1"/>
          <p:nvPr/>
        </p:nvSpPr>
        <p:spPr>
          <a:xfrm>
            <a:off x="357158" y="2643188"/>
            <a:ext cx="1117600" cy="1323439"/>
          </a:xfrm>
          <a:prstGeom prst="rect">
            <a:avLst/>
          </a:prstGeom>
          <a:noFill/>
          <a:effectLst>
            <a:outerShdw blurRad="50800" dist="38100" dir="10800000" algn="r" rotWithShape="0">
              <a:prstClr val="black">
                <a:alpha val="40000"/>
              </a:prstClr>
            </a:outerShdw>
          </a:effectLst>
        </p:spPr>
        <p:txBody>
          <a:bodyPr wrap="square" rtlCol="0">
            <a:spAutoFit/>
          </a:bodyPr>
          <a:lstStyle/>
          <a:p>
            <a:pPr algn="ctr"/>
            <a:r>
              <a:rPr lang="en-US" altLang="zh-CN" sz="8000" b="1" dirty="0" smtClean="0">
                <a:solidFill>
                  <a:srgbClr val="0174AB"/>
                </a:solidFill>
                <a:latin typeface="微软雅黑" panose="020B0503020204020204" pitchFamily="34" charset="-122"/>
                <a:ea typeface="微软雅黑" panose="020B0503020204020204" pitchFamily="34" charset="-122"/>
              </a:rPr>
              <a:t>3</a:t>
            </a:r>
            <a:endParaRPr lang="zh-HK" altLang="en-US" sz="8000" b="1" dirty="0">
              <a:solidFill>
                <a:srgbClr val="0174AB"/>
              </a:solidFill>
              <a:latin typeface="微软雅黑" panose="020B0503020204020204" pitchFamily="34" charset="-122"/>
              <a:ea typeface="微软雅黑" panose="020B0503020204020204" pitchFamily="34" charset="-122"/>
            </a:endParaRPr>
          </a:p>
        </p:txBody>
      </p:sp>
      <p:sp>
        <p:nvSpPr>
          <p:cNvPr id="43" name="文本框 36"/>
          <p:cNvSpPr txBox="1"/>
          <p:nvPr/>
        </p:nvSpPr>
        <p:spPr>
          <a:xfrm>
            <a:off x="500034" y="3714758"/>
            <a:ext cx="821658" cy="1015663"/>
          </a:xfrm>
          <a:prstGeom prst="rect">
            <a:avLst/>
          </a:prstGeom>
          <a:noFill/>
          <a:effectLst>
            <a:outerShdw blurRad="50800" dist="38100" dir="10800000" algn="r" rotWithShape="0">
              <a:prstClr val="black">
                <a:alpha val="40000"/>
              </a:prstClr>
            </a:outerShdw>
          </a:effectLst>
        </p:spPr>
        <p:txBody>
          <a:bodyPr wrap="square" rtlCol="0">
            <a:spAutoFit/>
          </a:bodyPr>
          <a:lstStyle/>
          <a:p>
            <a:pPr algn="ctr"/>
            <a:r>
              <a:rPr lang="en-US" altLang="zh-CN" sz="6000" b="1" dirty="0" smtClean="0">
                <a:solidFill>
                  <a:srgbClr val="92D14F"/>
                </a:solidFill>
                <a:latin typeface="微软雅黑" panose="020B0503020204020204" pitchFamily="34" charset="-122"/>
                <a:ea typeface="微软雅黑" panose="020B0503020204020204" pitchFamily="34" charset="-122"/>
              </a:rPr>
              <a:t>4</a:t>
            </a:r>
            <a:endParaRPr lang="zh-HK" altLang="en-US" sz="6000" b="1" dirty="0">
              <a:solidFill>
                <a:srgbClr val="92D14F"/>
              </a:solidFill>
              <a:latin typeface="微软雅黑" panose="020B0503020204020204" pitchFamily="34" charset="-122"/>
              <a:ea typeface="微软雅黑" panose="020B0503020204020204" pitchFamily="34" charset="-122"/>
            </a:endParaRPr>
          </a:p>
        </p:txBody>
      </p:sp>
      <p:pic>
        <p:nvPicPr>
          <p:cNvPr id="14" name="图片 13" descr="igmat 副本.eps"/>
          <p:cNvPicPr>
            <a:picLocks noChangeAspect="1"/>
          </p:cNvPicPr>
          <p:nvPr/>
        </p:nvPicPr>
        <p:blipFill>
          <a:blip r:embed="rId2" cstate="print">
            <a:clrChange>
              <a:clrFrom>
                <a:srgbClr val="FFFFFF"/>
              </a:clrFrom>
              <a:clrTo>
                <a:srgbClr val="FFFFFF">
                  <a:alpha val="0"/>
                </a:srgbClr>
              </a:clrTo>
            </a:clrChange>
          </a:blip>
          <a:stretch>
            <a:fillRect/>
          </a:stretch>
        </p:blipFill>
        <p:spPr>
          <a:xfrm>
            <a:off x="6786578" y="49672"/>
            <a:ext cx="893551" cy="450376"/>
          </a:xfrm>
          <a:prstGeom prst="rect">
            <a:avLst/>
          </a:prstGeom>
        </p:spPr>
      </p:pic>
      <p:sp>
        <p:nvSpPr>
          <p:cNvPr id="15" name="文本框 20"/>
          <p:cNvSpPr txBox="1"/>
          <p:nvPr/>
        </p:nvSpPr>
        <p:spPr>
          <a:xfrm>
            <a:off x="7715272" y="142858"/>
            <a:ext cx="1875404" cy="307777"/>
          </a:xfrm>
          <a:prstGeom prst="rect">
            <a:avLst/>
          </a:prstGeom>
          <a:noFill/>
        </p:spPr>
        <p:txBody>
          <a:bodyPr wrap="square">
            <a:spAutoFit/>
          </a:bodyPr>
          <a:lstStyle/>
          <a:p>
            <a:r>
              <a:rPr lang="en-US" altLang="zh-CN" sz="1400" dirty="0" smtClean="0">
                <a:solidFill>
                  <a:srgbClr val="FFFF00"/>
                </a:solidFill>
              </a:rPr>
              <a:t>www.igmat.cn</a:t>
            </a:r>
          </a:p>
        </p:txBody>
      </p:sp>
      <p:cxnSp>
        <p:nvCxnSpPr>
          <p:cNvPr id="16" name="直接连接符 15"/>
          <p:cNvCxnSpPr/>
          <p:nvPr/>
        </p:nvCxnSpPr>
        <p:spPr>
          <a:xfrm>
            <a:off x="7715272" y="142858"/>
            <a:ext cx="0" cy="272653"/>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7" name="图片 16" descr="正常反白透明.png"/>
          <p:cNvPicPr>
            <a:picLocks noChangeAspect="1"/>
          </p:cNvPicPr>
          <p:nvPr/>
        </p:nvPicPr>
        <p:blipFill>
          <a:blip r:embed="rId3" cstate="print"/>
          <a:stretch>
            <a:fillRect/>
          </a:stretch>
        </p:blipFill>
        <p:spPr>
          <a:xfrm>
            <a:off x="214282" y="67426"/>
            <a:ext cx="1000132" cy="432622"/>
          </a:xfrm>
          <a:prstGeom prst="rect">
            <a:avLst/>
          </a:prstGeom>
        </p:spPr>
      </p:pic>
      <p:sp>
        <p:nvSpPr>
          <p:cNvPr id="18" name="TextBox 17"/>
          <p:cNvSpPr txBox="1"/>
          <p:nvPr/>
        </p:nvSpPr>
        <p:spPr>
          <a:xfrm>
            <a:off x="1285852" y="142858"/>
            <a:ext cx="2857520" cy="369332"/>
          </a:xfrm>
          <a:prstGeom prst="rect">
            <a:avLst/>
          </a:prstGeom>
          <a:noFill/>
        </p:spPr>
        <p:txBody>
          <a:bodyPr wrap="square" rtlCol="0">
            <a:spAutoFit/>
          </a:bodyPr>
          <a:lstStyle/>
          <a:p>
            <a:r>
              <a:rPr lang="en-US" altLang="zh-CN" dirty="0" err="1" smtClean="0">
                <a:solidFill>
                  <a:schemeClr val="bg1"/>
                </a:solidFill>
              </a:rPr>
              <a:t>igmat</a:t>
            </a:r>
            <a:r>
              <a:rPr lang="en-US" altLang="zh-CN" dirty="0" smtClean="0">
                <a:solidFill>
                  <a:schemeClr val="bg1"/>
                </a:solidFill>
              </a:rPr>
              <a:t>-RC</a:t>
            </a:r>
            <a:r>
              <a:rPr lang="zh-CN" altLang="en-US" dirty="0" smtClean="0">
                <a:solidFill>
                  <a:schemeClr val="bg1"/>
                </a:solidFill>
              </a:rPr>
              <a:t>系统使用说明</a:t>
            </a:r>
            <a:endParaRPr lang="zh-CN" altLang="en-US" dirty="0">
              <a:solidFill>
                <a:schemeClr val="bg1"/>
              </a:solidFill>
            </a:endParaRPr>
          </a:p>
        </p:txBody>
      </p:sp>
    </p:spTree>
    <p:extLst>
      <p:ext uri="{BB962C8B-B14F-4D97-AF65-F5344CB8AC3E}">
        <p14:creationId xmlns="" xmlns:p14="http://schemas.microsoft.com/office/powerpoint/2010/main" val="2886239700"/>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标题 1"/>
          <p:cNvSpPr txBox="1">
            <a:spLocks/>
          </p:cNvSpPr>
          <p:nvPr/>
        </p:nvSpPr>
        <p:spPr>
          <a:xfrm>
            <a:off x="1428728" y="571486"/>
            <a:ext cx="8229600" cy="857250"/>
          </a:xfrm>
          <a:prstGeom prst="rect">
            <a:avLst/>
          </a:prstGeom>
        </p:spPr>
        <p:txBody>
          <a:bodyPr/>
          <a:lstStyle/>
          <a:p>
            <a:pPr>
              <a:lnSpc>
                <a:spcPct val="90000"/>
              </a:lnSpc>
              <a:spcBef>
                <a:spcPct val="0"/>
              </a:spcBef>
            </a:pPr>
            <a:r>
              <a:rPr lang="zh-CN" altLang="en-US" sz="4400" b="1" dirty="0" smtClean="0">
                <a:solidFill>
                  <a:srgbClr val="143F58"/>
                </a:solidFill>
                <a:latin typeface="微软雅黑" pitchFamily="34" charset="-122"/>
                <a:ea typeface="微软雅黑" pitchFamily="34" charset="-122"/>
                <a:cs typeface="+mj-cs"/>
              </a:rPr>
              <a:t>   系统设计底层逻辑</a:t>
            </a:r>
            <a:endParaRPr lang="en-US" altLang="en-US" sz="4400" b="1" dirty="0">
              <a:solidFill>
                <a:srgbClr val="143F58"/>
              </a:solidFill>
              <a:latin typeface="微软雅黑" pitchFamily="34" charset="-122"/>
              <a:ea typeface="微软雅黑" pitchFamily="34" charset="-122"/>
              <a:cs typeface="+mj-cs"/>
            </a:endParaRPr>
          </a:p>
        </p:txBody>
      </p:sp>
      <p:sp>
        <p:nvSpPr>
          <p:cNvPr id="29" name="内容占位符 2"/>
          <p:cNvSpPr txBox="1">
            <a:spLocks/>
          </p:cNvSpPr>
          <p:nvPr/>
        </p:nvSpPr>
        <p:spPr>
          <a:xfrm>
            <a:off x="857224" y="1411941"/>
            <a:ext cx="7920318" cy="516867"/>
          </a:xfrm>
          <a:prstGeom prst="rect">
            <a:avLst/>
          </a:prstGeo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zh-CN" altLang="en-US" sz="2000" i="0" u="none" strike="noStrike" kern="1200" cap="none" spc="0" normalizeH="0" baseline="0" noProof="0" dirty="0" smtClean="0">
                <a:ln>
                  <a:noFill/>
                </a:ln>
                <a:solidFill>
                  <a:schemeClr val="tx1"/>
                </a:solidFill>
                <a:effectLst/>
                <a:uLnTx/>
                <a:uFillTx/>
                <a:latin typeface="+mj-ea"/>
                <a:ea typeface="+mj-ea"/>
              </a:rPr>
              <a:t>阅读题目的做错，往往根子不是在题目而是在原文处理。</a:t>
            </a:r>
            <a:endParaRPr kumimoji="0" lang="en-US" altLang="zh-CN" sz="2000" i="0" u="none" strike="noStrike" kern="1200" cap="none" spc="0" normalizeH="0" baseline="0" noProof="0" dirty="0" smtClean="0">
              <a:ln>
                <a:noFill/>
              </a:ln>
              <a:solidFill>
                <a:schemeClr val="tx1"/>
              </a:solidFill>
              <a:effectLst/>
              <a:uLnTx/>
              <a:uFillTx/>
              <a:latin typeface="+mj-ea"/>
              <a:ea typeface="+mj-ea"/>
            </a:endParaRPr>
          </a:p>
        </p:txBody>
      </p:sp>
      <p:sp>
        <p:nvSpPr>
          <p:cNvPr id="13" name="矩形 12"/>
          <p:cNvSpPr/>
          <p:nvPr/>
        </p:nvSpPr>
        <p:spPr>
          <a:xfrm>
            <a:off x="0" y="0"/>
            <a:ext cx="9144000" cy="500066"/>
          </a:xfrm>
          <a:prstGeom prst="rect">
            <a:avLst/>
          </a:prstGeom>
          <a:solidFill>
            <a:srgbClr val="143F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5" name="图片 14" descr="igmat 副本.eps"/>
          <p:cNvPicPr>
            <a:picLocks noChangeAspect="1"/>
          </p:cNvPicPr>
          <p:nvPr/>
        </p:nvPicPr>
        <p:blipFill>
          <a:blip r:embed="rId2" cstate="print">
            <a:clrChange>
              <a:clrFrom>
                <a:srgbClr val="FFFFFF"/>
              </a:clrFrom>
              <a:clrTo>
                <a:srgbClr val="FFFFFF">
                  <a:alpha val="0"/>
                </a:srgbClr>
              </a:clrTo>
            </a:clrChange>
          </a:blip>
          <a:stretch>
            <a:fillRect/>
          </a:stretch>
        </p:blipFill>
        <p:spPr>
          <a:xfrm>
            <a:off x="6786578" y="49672"/>
            <a:ext cx="893551" cy="450376"/>
          </a:xfrm>
          <a:prstGeom prst="rect">
            <a:avLst/>
          </a:prstGeom>
        </p:spPr>
      </p:pic>
      <p:sp>
        <p:nvSpPr>
          <p:cNvPr id="16" name="文本框 20"/>
          <p:cNvSpPr txBox="1"/>
          <p:nvPr/>
        </p:nvSpPr>
        <p:spPr>
          <a:xfrm>
            <a:off x="7715272" y="142858"/>
            <a:ext cx="1875404" cy="307777"/>
          </a:xfrm>
          <a:prstGeom prst="rect">
            <a:avLst/>
          </a:prstGeom>
          <a:noFill/>
        </p:spPr>
        <p:txBody>
          <a:bodyPr wrap="square">
            <a:spAutoFit/>
          </a:bodyPr>
          <a:lstStyle/>
          <a:p>
            <a:r>
              <a:rPr lang="en-US" altLang="zh-CN" sz="1400" dirty="0" smtClean="0">
                <a:solidFill>
                  <a:srgbClr val="FFFF00"/>
                </a:solidFill>
              </a:rPr>
              <a:t>www.igmat.cn</a:t>
            </a:r>
          </a:p>
        </p:txBody>
      </p:sp>
      <p:cxnSp>
        <p:nvCxnSpPr>
          <p:cNvPr id="17" name="直接连接符 16"/>
          <p:cNvCxnSpPr/>
          <p:nvPr/>
        </p:nvCxnSpPr>
        <p:spPr>
          <a:xfrm>
            <a:off x="7715272" y="142858"/>
            <a:ext cx="0" cy="272653"/>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57224" y="2000246"/>
            <a:ext cx="8143932" cy="646331"/>
          </a:xfrm>
          <a:prstGeom prst="rect">
            <a:avLst/>
          </a:prstGeom>
          <a:noFill/>
        </p:spPr>
        <p:txBody>
          <a:bodyPr wrap="square" rtlCol="0">
            <a:spAutoFit/>
          </a:bodyPr>
          <a:lstStyle/>
          <a:p>
            <a:pPr marL="228600" lvl="0" indent="-228600" defTabSz="914400">
              <a:lnSpc>
                <a:spcPct val="90000"/>
              </a:lnSpc>
              <a:spcBef>
                <a:spcPts val="1000"/>
              </a:spcBef>
              <a:buFont typeface="Arial" panose="020B0604020202020204" pitchFamily="34" charset="0"/>
              <a:buChar char="•"/>
              <a:defRPr/>
            </a:pPr>
            <a:r>
              <a:rPr lang="zh-CN" altLang="en-US" sz="2000" dirty="0" smtClean="0">
                <a:latin typeface="+mj-ea"/>
              </a:rPr>
              <a:t>大仙的原文处理体系，明确了以“三个代表”为衡量标准的原文处理方向，但如果没有高压高频训练，实战中考生容易打回原型。 </a:t>
            </a:r>
            <a:endParaRPr lang="en-US" altLang="zh-CN" sz="2000" dirty="0" smtClean="0">
              <a:latin typeface="+mj-ea"/>
            </a:endParaRPr>
          </a:p>
        </p:txBody>
      </p:sp>
      <p:sp>
        <p:nvSpPr>
          <p:cNvPr id="19" name="TextBox 18"/>
          <p:cNvSpPr txBox="1"/>
          <p:nvPr/>
        </p:nvSpPr>
        <p:spPr>
          <a:xfrm>
            <a:off x="857224" y="2786064"/>
            <a:ext cx="7858180" cy="923330"/>
          </a:xfrm>
          <a:prstGeom prst="rect">
            <a:avLst/>
          </a:prstGeom>
          <a:noFill/>
        </p:spPr>
        <p:txBody>
          <a:bodyPr wrap="square" rtlCol="0">
            <a:spAutoFit/>
          </a:bodyPr>
          <a:lstStyle/>
          <a:p>
            <a:pPr marL="228600" lvl="0" indent="-228600" defTabSz="914400">
              <a:lnSpc>
                <a:spcPct val="90000"/>
              </a:lnSpc>
              <a:spcBef>
                <a:spcPts val="1000"/>
              </a:spcBef>
              <a:buFont typeface="Arial" panose="020B0604020202020204" pitchFamily="34" charset="0"/>
              <a:buChar char="•"/>
              <a:defRPr/>
            </a:pPr>
            <a:r>
              <a:rPr lang="zh-CN" altLang="en-US" sz="2000" dirty="0" smtClean="0">
                <a:latin typeface="+mj-ea"/>
              </a:rPr>
              <a:t>通过强迫解题过程中对原文关键属性标签的识别，迫使考生扎实练好原文处理过程并最终形成条件反射，解决了光有方法但熟练度不足的问题，并能智能统计考生的弱项，提供针对性建议。</a:t>
            </a:r>
            <a:endParaRPr lang="en-US" altLang="zh-CN" sz="2000" dirty="0" smtClean="0">
              <a:latin typeface="+mj-ea"/>
            </a:endParaRPr>
          </a:p>
        </p:txBody>
      </p:sp>
      <p:sp>
        <p:nvSpPr>
          <p:cNvPr id="20" name="TextBox 19"/>
          <p:cNvSpPr txBox="1"/>
          <p:nvPr/>
        </p:nvSpPr>
        <p:spPr>
          <a:xfrm>
            <a:off x="1071538" y="3857634"/>
            <a:ext cx="7358114" cy="1015663"/>
          </a:xfrm>
          <a:prstGeom prst="rect">
            <a:avLst/>
          </a:prstGeom>
          <a:noFill/>
        </p:spPr>
        <p:txBody>
          <a:bodyPr wrap="square" rtlCol="0">
            <a:spAutoFit/>
          </a:bodyPr>
          <a:lstStyle/>
          <a:p>
            <a:pPr lvl="0">
              <a:buFont typeface="Arial" pitchFamily="34" charset="0"/>
              <a:buChar char="•"/>
            </a:pPr>
            <a:r>
              <a:rPr lang="zh-CN" altLang="en-US" sz="2000" dirty="0" smtClean="0">
                <a:latin typeface="+mj-ea"/>
              </a:rPr>
              <a:t>当之无愧 国内真正针对中国考生开发，具备提高考生方法论而非仅仅是做题功能的系统！</a:t>
            </a:r>
            <a:endParaRPr lang="en-US" sz="2000" dirty="0" smtClean="0">
              <a:latin typeface="+mj-ea"/>
            </a:endParaRPr>
          </a:p>
          <a:p>
            <a:endParaRPr lang="zh-CN" altLang="en-US" sz="2000" dirty="0"/>
          </a:p>
        </p:txBody>
      </p:sp>
      <p:pic>
        <p:nvPicPr>
          <p:cNvPr id="12" name="图片 11" descr="正常反白透明.png"/>
          <p:cNvPicPr>
            <a:picLocks noChangeAspect="1"/>
          </p:cNvPicPr>
          <p:nvPr/>
        </p:nvPicPr>
        <p:blipFill>
          <a:blip r:embed="rId3" cstate="print"/>
          <a:stretch>
            <a:fillRect/>
          </a:stretch>
        </p:blipFill>
        <p:spPr>
          <a:xfrm>
            <a:off x="214282" y="67426"/>
            <a:ext cx="1000132" cy="432622"/>
          </a:xfrm>
          <a:prstGeom prst="rect">
            <a:avLst/>
          </a:prstGeom>
        </p:spPr>
      </p:pic>
      <p:sp>
        <p:nvSpPr>
          <p:cNvPr id="21" name="TextBox 20"/>
          <p:cNvSpPr txBox="1"/>
          <p:nvPr/>
        </p:nvSpPr>
        <p:spPr>
          <a:xfrm>
            <a:off x="1285852" y="142858"/>
            <a:ext cx="2857520" cy="369332"/>
          </a:xfrm>
          <a:prstGeom prst="rect">
            <a:avLst/>
          </a:prstGeom>
          <a:noFill/>
        </p:spPr>
        <p:txBody>
          <a:bodyPr wrap="square" rtlCol="0">
            <a:spAutoFit/>
          </a:bodyPr>
          <a:lstStyle/>
          <a:p>
            <a:r>
              <a:rPr lang="en-US" altLang="zh-CN" dirty="0" err="1" smtClean="0">
                <a:solidFill>
                  <a:schemeClr val="bg1"/>
                </a:solidFill>
              </a:rPr>
              <a:t>igmat</a:t>
            </a:r>
            <a:r>
              <a:rPr lang="en-US" altLang="zh-CN" dirty="0" smtClean="0">
                <a:solidFill>
                  <a:schemeClr val="bg1"/>
                </a:solidFill>
              </a:rPr>
              <a:t>-RC</a:t>
            </a:r>
            <a:r>
              <a:rPr lang="zh-CN" altLang="en-US" dirty="0" smtClean="0">
                <a:solidFill>
                  <a:schemeClr val="bg1"/>
                </a:solidFill>
              </a:rPr>
              <a:t>系统使用说明</a:t>
            </a:r>
            <a:endParaRPr lang="zh-CN" altLang="en-US" dirty="0">
              <a:solidFill>
                <a:schemeClr val="bg1"/>
              </a:solidFill>
            </a:endParaRPr>
          </a:p>
        </p:txBody>
      </p:sp>
    </p:spTree>
    <p:extLst>
      <p:ext uri="{BB962C8B-B14F-4D97-AF65-F5344CB8AC3E}">
        <p14:creationId xmlns="" xmlns:p14="http://schemas.microsoft.com/office/powerpoint/2010/main" val="3400663224"/>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直接连接符 26"/>
          <p:cNvCxnSpPr/>
          <p:nvPr/>
        </p:nvCxnSpPr>
        <p:spPr>
          <a:xfrm>
            <a:off x="4000496" y="1285866"/>
            <a:ext cx="0" cy="2240756"/>
          </a:xfrm>
          <a:prstGeom prst="line">
            <a:avLst/>
          </a:prstGeom>
          <a:ln>
            <a:solidFill>
              <a:srgbClr val="0174AB"/>
            </a:solidFill>
            <a:prstDash val="dash"/>
          </a:ln>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214282" y="2214560"/>
            <a:ext cx="3643338" cy="2246769"/>
          </a:xfrm>
          <a:prstGeom prst="rect">
            <a:avLst/>
          </a:prstGeom>
        </p:spPr>
        <p:txBody>
          <a:bodyPr wrap="square">
            <a:spAutoFit/>
          </a:bodyPr>
          <a:lstStyle/>
          <a:p>
            <a:pPr lvl="0" algn="just"/>
            <a:r>
              <a:rPr lang="zh-CN" altLang="en-US" sz="2000" dirty="0" smtClean="0">
                <a:latin typeface="微软雅黑" pitchFamily="34" charset="-122"/>
                <a:ea typeface="微软雅黑" pitchFamily="34" charset="-122"/>
              </a:rPr>
              <a:t>对阅读原文的若干个关键属性（文章定性</a:t>
            </a:r>
            <a:r>
              <a:rPr lang="en-US" altLang="zh-CN" sz="2000" dirty="0" smtClean="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观点相互关系</a:t>
            </a:r>
            <a:r>
              <a:rPr lang="en-US" altLang="zh-CN" sz="2000" dirty="0" smtClean="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段落分工）进行了识别，并对每个属性给予不同的选择标签。考生在做题之前必须先解决这些问题，才有资格做文章搭配的选择题。</a:t>
            </a:r>
            <a:endParaRPr lang="zh-HK" altLang="zh-HK" sz="2000" dirty="0">
              <a:latin typeface="微软雅黑" pitchFamily="34" charset="-122"/>
              <a:ea typeface="微软雅黑" pitchFamily="34" charset="-122"/>
            </a:endParaRPr>
          </a:p>
        </p:txBody>
      </p:sp>
      <p:sp>
        <p:nvSpPr>
          <p:cNvPr id="19" name="标题 1"/>
          <p:cNvSpPr txBox="1">
            <a:spLocks/>
          </p:cNvSpPr>
          <p:nvPr/>
        </p:nvSpPr>
        <p:spPr>
          <a:xfrm>
            <a:off x="1882588" y="579134"/>
            <a:ext cx="8229600" cy="857250"/>
          </a:xfrm>
          <a:prstGeom prst="rect">
            <a:avLst/>
          </a:prstGeom>
        </p:spPr>
        <p:txBody>
          <a:bodyPr/>
          <a:lstStyle/>
          <a:p>
            <a:pPr marR="0" lvl="0" indent="0" fontAlgn="auto">
              <a:lnSpc>
                <a:spcPct val="90000"/>
              </a:lnSpc>
              <a:spcBef>
                <a:spcPct val="0"/>
              </a:spcBef>
              <a:spcAft>
                <a:spcPts val="0"/>
              </a:spcAft>
              <a:buClrTx/>
              <a:buSzTx/>
              <a:buFontTx/>
              <a:buNone/>
              <a:tabLst/>
              <a:defRPr/>
            </a:pPr>
            <a:r>
              <a:rPr lang="zh-CN" altLang="en-US" sz="4400" b="1" dirty="0" smtClean="0">
                <a:solidFill>
                  <a:srgbClr val="143F58"/>
                </a:solidFill>
                <a:latin typeface="微软雅黑" pitchFamily="34" charset="-122"/>
                <a:ea typeface="微软雅黑" pitchFamily="34" charset="-122"/>
                <a:cs typeface="+mj-cs"/>
              </a:rPr>
              <a:t>系统设计关键节点解读</a:t>
            </a:r>
            <a:endParaRPr lang="en-US" altLang="en-US" sz="4400" b="1" dirty="0">
              <a:solidFill>
                <a:srgbClr val="143F58"/>
              </a:solidFill>
              <a:latin typeface="微软雅黑" pitchFamily="34" charset="-122"/>
              <a:ea typeface="微软雅黑" pitchFamily="34" charset="-122"/>
              <a:cs typeface="+mj-cs"/>
            </a:endParaRPr>
          </a:p>
        </p:txBody>
      </p:sp>
      <p:sp>
        <p:nvSpPr>
          <p:cNvPr id="26" name="矩形 25"/>
          <p:cNvSpPr/>
          <p:nvPr/>
        </p:nvSpPr>
        <p:spPr>
          <a:xfrm>
            <a:off x="1357290" y="1378089"/>
            <a:ext cx="1768530" cy="381035"/>
          </a:xfrm>
          <a:prstGeom prst="rect">
            <a:avLst/>
          </a:prstGeom>
          <a:solidFill>
            <a:srgbClr val="143F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latin typeface="微软雅黑" pitchFamily="34" charset="-122"/>
                <a:ea typeface="微软雅黑" pitchFamily="34" charset="-122"/>
              </a:rPr>
              <a:t>标签设置</a:t>
            </a:r>
            <a:endParaRPr lang="zh-HK" altLang="en-US" b="1" spc="300" dirty="0">
              <a:latin typeface="微软雅黑" pitchFamily="34" charset="-122"/>
              <a:ea typeface="微软雅黑" pitchFamily="34" charset="-122"/>
            </a:endParaRPr>
          </a:p>
        </p:txBody>
      </p:sp>
      <p:sp>
        <p:nvSpPr>
          <p:cNvPr id="29" name="文本框 35"/>
          <p:cNvSpPr txBox="1"/>
          <p:nvPr/>
        </p:nvSpPr>
        <p:spPr>
          <a:xfrm>
            <a:off x="306190" y="1039272"/>
            <a:ext cx="1117600" cy="1323439"/>
          </a:xfrm>
          <a:prstGeom prst="rect">
            <a:avLst/>
          </a:prstGeom>
          <a:noFill/>
          <a:effectLst>
            <a:outerShdw blurRad="50800" dist="38100" dir="10800000" algn="r" rotWithShape="0">
              <a:prstClr val="black">
                <a:alpha val="40000"/>
              </a:prstClr>
            </a:outerShdw>
          </a:effectLst>
        </p:spPr>
        <p:txBody>
          <a:bodyPr wrap="square" rtlCol="0">
            <a:spAutoFit/>
          </a:bodyPr>
          <a:lstStyle/>
          <a:p>
            <a:pPr algn="ctr"/>
            <a:r>
              <a:rPr lang="en-US" altLang="zh-CN" sz="8000" b="1" dirty="0" smtClean="0">
                <a:solidFill>
                  <a:srgbClr val="143F58"/>
                </a:solidFill>
                <a:latin typeface="微软雅黑" panose="020B0503020204020204" pitchFamily="34" charset="-122"/>
                <a:ea typeface="微软雅黑" panose="020B0503020204020204" pitchFamily="34" charset="-122"/>
              </a:rPr>
              <a:t>1</a:t>
            </a:r>
            <a:endParaRPr lang="zh-HK" altLang="en-US" sz="8000" b="1" dirty="0">
              <a:solidFill>
                <a:srgbClr val="143F58"/>
              </a:solidFill>
              <a:latin typeface="微软雅黑" panose="020B0503020204020204" pitchFamily="34" charset="-122"/>
              <a:ea typeface="微软雅黑" panose="020B0503020204020204" pitchFamily="34" charset="-122"/>
            </a:endParaRPr>
          </a:p>
        </p:txBody>
      </p:sp>
      <p:sp>
        <p:nvSpPr>
          <p:cNvPr id="12" name="矩形 11"/>
          <p:cNvSpPr/>
          <p:nvPr/>
        </p:nvSpPr>
        <p:spPr>
          <a:xfrm>
            <a:off x="0" y="0"/>
            <a:ext cx="9144000" cy="500066"/>
          </a:xfrm>
          <a:prstGeom prst="rect">
            <a:avLst/>
          </a:prstGeom>
          <a:solidFill>
            <a:srgbClr val="143F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4" name="图片 13" descr="igmat 副本.eps"/>
          <p:cNvPicPr>
            <a:picLocks noChangeAspect="1"/>
          </p:cNvPicPr>
          <p:nvPr/>
        </p:nvPicPr>
        <p:blipFill>
          <a:blip r:embed="rId2" cstate="print">
            <a:clrChange>
              <a:clrFrom>
                <a:srgbClr val="FFFFFF"/>
              </a:clrFrom>
              <a:clrTo>
                <a:srgbClr val="FFFFFF">
                  <a:alpha val="0"/>
                </a:srgbClr>
              </a:clrTo>
            </a:clrChange>
          </a:blip>
          <a:stretch>
            <a:fillRect/>
          </a:stretch>
        </p:blipFill>
        <p:spPr>
          <a:xfrm>
            <a:off x="6786578" y="49672"/>
            <a:ext cx="893551" cy="450376"/>
          </a:xfrm>
          <a:prstGeom prst="rect">
            <a:avLst/>
          </a:prstGeom>
        </p:spPr>
      </p:pic>
      <p:sp>
        <p:nvSpPr>
          <p:cNvPr id="15" name="文本框 20"/>
          <p:cNvSpPr txBox="1"/>
          <p:nvPr/>
        </p:nvSpPr>
        <p:spPr>
          <a:xfrm>
            <a:off x="7715272" y="142858"/>
            <a:ext cx="1875404" cy="307777"/>
          </a:xfrm>
          <a:prstGeom prst="rect">
            <a:avLst/>
          </a:prstGeom>
          <a:noFill/>
        </p:spPr>
        <p:txBody>
          <a:bodyPr wrap="square">
            <a:spAutoFit/>
          </a:bodyPr>
          <a:lstStyle/>
          <a:p>
            <a:r>
              <a:rPr lang="en-US" altLang="zh-CN" sz="1400" dirty="0" smtClean="0">
                <a:solidFill>
                  <a:srgbClr val="FFFF00"/>
                </a:solidFill>
              </a:rPr>
              <a:t>www.igmat.cn</a:t>
            </a:r>
          </a:p>
        </p:txBody>
      </p:sp>
      <p:cxnSp>
        <p:nvCxnSpPr>
          <p:cNvPr id="16" name="直接连接符 15"/>
          <p:cNvCxnSpPr/>
          <p:nvPr/>
        </p:nvCxnSpPr>
        <p:spPr>
          <a:xfrm>
            <a:off x="7715272" y="142858"/>
            <a:ext cx="0" cy="272653"/>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3"/>
          <a:srcRect r="7142"/>
          <a:stretch>
            <a:fillRect/>
          </a:stretch>
        </p:blipFill>
        <p:spPr bwMode="auto">
          <a:xfrm>
            <a:off x="4143372" y="1184464"/>
            <a:ext cx="4857784" cy="2037562"/>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4143372" y="2714626"/>
            <a:ext cx="4786346" cy="2358926"/>
          </a:xfrm>
          <a:prstGeom prst="rect">
            <a:avLst/>
          </a:prstGeom>
          <a:noFill/>
          <a:ln w="9525">
            <a:noFill/>
            <a:miter lim="800000"/>
            <a:headEnd/>
            <a:tailEnd/>
          </a:ln>
          <a:effectLst/>
        </p:spPr>
      </p:pic>
      <p:pic>
        <p:nvPicPr>
          <p:cNvPr id="17" name="图片 16" descr="正常反白透明.png"/>
          <p:cNvPicPr>
            <a:picLocks noChangeAspect="1"/>
          </p:cNvPicPr>
          <p:nvPr/>
        </p:nvPicPr>
        <p:blipFill>
          <a:blip r:embed="rId5" cstate="print"/>
          <a:stretch>
            <a:fillRect/>
          </a:stretch>
        </p:blipFill>
        <p:spPr>
          <a:xfrm>
            <a:off x="214282" y="67426"/>
            <a:ext cx="1000132" cy="432622"/>
          </a:xfrm>
          <a:prstGeom prst="rect">
            <a:avLst/>
          </a:prstGeom>
        </p:spPr>
      </p:pic>
      <p:sp>
        <p:nvSpPr>
          <p:cNvPr id="18" name="TextBox 17"/>
          <p:cNvSpPr txBox="1"/>
          <p:nvPr/>
        </p:nvSpPr>
        <p:spPr>
          <a:xfrm>
            <a:off x="1285852" y="142858"/>
            <a:ext cx="2857520" cy="369332"/>
          </a:xfrm>
          <a:prstGeom prst="rect">
            <a:avLst/>
          </a:prstGeom>
          <a:noFill/>
        </p:spPr>
        <p:txBody>
          <a:bodyPr wrap="square" rtlCol="0">
            <a:spAutoFit/>
          </a:bodyPr>
          <a:lstStyle/>
          <a:p>
            <a:r>
              <a:rPr lang="en-US" altLang="zh-CN" dirty="0" err="1" smtClean="0">
                <a:solidFill>
                  <a:schemeClr val="bg1"/>
                </a:solidFill>
              </a:rPr>
              <a:t>igmat</a:t>
            </a:r>
            <a:r>
              <a:rPr lang="en-US" altLang="zh-CN" dirty="0" smtClean="0">
                <a:solidFill>
                  <a:schemeClr val="bg1"/>
                </a:solidFill>
              </a:rPr>
              <a:t>-RC</a:t>
            </a:r>
            <a:r>
              <a:rPr lang="zh-CN" altLang="en-US" dirty="0" smtClean="0">
                <a:solidFill>
                  <a:schemeClr val="bg1"/>
                </a:solidFill>
              </a:rPr>
              <a:t>系统使用说明</a:t>
            </a:r>
            <a:endParaRPr lang="zh-CN" altLang="en-US" dirty="0">
              <a:solidFill>
                <a:schemeClr val="bg1"/>
              </a:solidFill>
            </a:endParaRPr>
          </a:p>
        </p:txBody>
      </p:sp>
    </p:spTree>
    <p:extLst>
      <p:ext uri="{BB962C8B-B14F-4D97-AF65-F5344CB8AC3E}">
        <p14:creationId xmlns="" xmlns:p14="http://schemas.microsoft.com/office/powerpoint/2010/main" val="696182159"/>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直接连接符 26"/>
          <p:cNvCxnSpPr/>
          <p:nvPr/>
        </p:nvCxnSpPr>
        <p:spPr>
          <a:xfrm>
            <a:off x="4786314" y="1500180"/>
            <a:ext cx="0" cy="2240756"/>
          </a:xfrm>
          <a:prstGeom prst="line">
            <a:avLst/>
          </a:prstGeom>
          <a:ln>
            <a:solidFill>
              <a:srgbClr val="0174AB"/>
            </a:solidFill>
            <a:prstDash val="dash"/>
          </a:ln>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1211652" y="2210029"/>
            <a:ext cx="3346901" cy="1015663"/>
          </a:xfrm>
          <a:prstGeom prst="rect">
            <a:avLst/>
          </a:prstGeom>
        </p:spPr>
        <p:txBody>
          <a:bodyPr wrap="square">
            <a:spAutoFit/>
          </a:bodyPr>
          <a:lstStyle/>
          <a:p>
            <a:pPr lvl="0" algn="just"/>
            <a:r>
              <a:rPr lang="zh-CN" altLang="en-US" sz="2000" dirty="0" smtClean="0">
                <a:latin typeface="微软雅黑" pitchFamily="34" charset="-122"/>
                <a:ea typeface="微软雅黑" pitchFamily="34" charset="-122"/>
              </a:rPr>
              <a:t>大仙亲自录制了</a:t>
            </a:r>
            <a:r>
              <a:rPr lang="zh-CN" altLang="en-US" sz="2000" dirty="0" smtClean="0">
                <a:latin typeface="微软雅黑" pitchFamily="34" charset="-122"/>
                <a:ea typeface="微软雅黑" pitchFamily="34" charset="-122"/>
              </a:rPr>
              <a:t>每个</a:t>
            </a:r>
            <a:r>
              <a:rPr lang="zh-CN" altLang="en-US" sz="2000" dirty="0" smtClean="0">
                <a:latin typeface="微软雅黑" pitchFamily="34" charset="-122"/>
                <a:ea typeface="微软雅黑" pitchFamily="34" charset="-122"/>
              </a:rPr>
              <a:t>标签</a:t>
            </a:r>
            <a:r>
              <a:rPr lang="zh-CN" altLang="en-US" sz="2000" dirty="0" smtClean="0">
                <a:latin typeface="微软雅黑" pitchFamily="34" charset="-122"/>
                <a:ea typeface="微软雅黑" pitchFamily="34" charset="-122"/>
              </a:rPr>
              <a:t> </a:t>
            </a:r>
            <a:r>
              <a:rPr lang="zh-CN" altLang="en-US" sz="2000" dirty="0" smtClean="0">
                <a:latin typeface="微软雅黑" pitchFamily="34" charset="-122"/>
                <a:ea typeface="微软雅黑" pitchFamily="34" charset="-122"/>
              </a:rPr>
              <a:t>的视频解释，帮助用户正确</a:t>
            </a:r>
            <a:r>
              <a:rPr lang="zh-CN" altLang="en-US" sz="2000" dirty="0" smtClean="0">
                <a:latin typeface="微软雅黑" pitchFamily="34" charset="-122"/>
                <a:ea typeface="微软雅黑" pitchFamily="34" charset="-122"/>
              </a:rPr>
              <a:t>理解</a:t>
            </a:r>
            <a:r>
              <a:rPr lang="zh-CN" altLang="en-US" sz="2000" dirty="0" smtClean="0">
                <a:latin typeface="微软雅黑" pitchFamily="34" charset="-122"/>
                <a:ea typeface="微软雅黑" pitchFamily="34" charset="-122"/>
              </a:rPr>
              <a:t>标签</a:t>
            </a:r>
            <a:r>
              <a:rPr lang="zh-CN" altLang="en-US" sz="2000" dirty="0" smtClean="0">
                <a:latin typeface="微软雅黑" pitchFamily="34" charset="-122"/>
                <a:ea typeface="微软雅黑" pitchFamily="34" charset="-122"/>
              </a:rPr>
              <a:t>定义</a:t>
            </a:r>
            <a:r>
              <a:rPr lang="zh-CN" altLang="en-US" sz="2000" dirty="0" smtClean="0">
                <a:latin typeface="微软雅黑" pitchFamily="34" charset="-122"/>
                <a:ea typeface="微软雅黑" pitchFamily="34" charset="-122"/>
              </a:rPr>
              <a:t>。</a:t>
            </a:r>
            <a:endParaRPr lang="zh-HK" altLang="zh-HK" sz="2000" dirty="0">
              <a:solidFill>
                <a:srgbClr val="92D14F"/>
              </a:solidFill>
              <a:latin typeface="微软雅黑" pitchFamily="34" charset="-122"/>
              <a:ea typeface="微软雅黑" pitchFamily="34" charset="-122"/>
            </a:endParaRPr>
          </a:p>
        </p:txBody>
      </p:sp>
      <p:sp>
        <p:nvSpPr>
          <p:cNvPr id="19" name="标题 1"/>
          <p:cNvSpPr txBox="1">
            <a:spLocks/>
          </p:cNvSpPr>
          <p:nvPr/>
        </p:nvSpPr>
        <p:spPr>
          <a:xfrm>
            <a:off x="1882588" y="579134"/>
            <a:ext cx="8229600" cy="857250"/>
          </a:xfrm>
          <a:prstGeom prst="rect">
            <a:avLst/>
          </a:prstGeom>
        </p:spPr>
        <p:txBody>
          <a:bodyPr/>
          <a:lstStyle/>
          <a:p>
            <a:pPr marR="0" lvl="0" indent="0" fontAlgn="auto">
              <a:lnSpc>
                <a:spcPct val="90000"/>
              </a:lnSpc>
              <a:spcBef>
                <a:spcPct val="0"/>
              </a:spcBef>
              <a:spcAft>
                <a:spcPts val="0"/>
              </a:spcAft>
              <a:buClrTx/>
              <a:buSzTx/>
              <a:buFontTx/>
              <a:buNone/>
              <a:tabLst/>
              <a:defRPr/>
            </a:pPr>
            <a:r>
              <a:rPr lang="zh-CN" altLang="en-US" sz="4400" b="1" dirty="0" smtClean="0">
                <a:solidFill>
                  <a:srgbClr val="143F58"/>
                </a:solidFill>
                <a:latin typeface="微软雅黑" pitchFamily="34" charset="-122"/>
                <a:ea typeface="微软雅黑" pitchFamily="34" charset="-122"/>
                <a:cs typeface="+mj-cs"/>
              </a:rPr>
              <a:t>系统设计关键节点解读</a:t>
            </a:r>
            <a:endParaRPr lang="en-US" altLang="en-US" sz="4400" b="1" dirty="0">
              <a:solidFill>
                <a:srgbClr val="143F58"/>
              </a:solidFill>
              <a:latin typeface="微软雅黑" pitchFamily="34" charset="-122"/>
              <a:ea typeface="微软雅黑" pitchFamily="34" charset="-122"/>
              <a:cs typeface="+mj-cs"/>
            </a:endParaRPr>
          </a:p>
        </p:txBody>
      </p:sp>
      <p:sp>
        <p:nvSpPr>
          <p:cNvPr id="26" name="矩形 25"/>
          <p:cNvSpPr/>
          <p:nvPr/>
        </p:nvSpPr>
        <p:spPr>
          <a:xfrm>
            <a:off x="2153758" y="1418430"/>
            <a:ext cx="1768530" cy="381035"/>
          </a:xfrm>
          <a:prstGeom prst="rect">
            <a:avLst/>
          </a:prstGeom>
          <a:solidFill>
            <a:srgbClr val="143F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latin typeface="微软雅黑" pitchFamily="34" charset="-122"/>
                <a:ea typeface="微软雅黑" pitchFamily="34" charset="-122"/>
              </a:rPr>
              <a:t>标签视频讲解</a:t>
            </a:r>
            <a:endParaRPr lang="zh-HK" altLang="en-US" b="1" spc="300" dirty="0">
              <a:latin typeface="微软雅黑" pitchFamily="34" charset="-122"/>
              <a:ea typeface="微软雅黑" pitchFamily="34" charset="-122"/>
            </a:endParaRPr>
          </a:p>
        </p:txBody>
      </p:sp>
      <p:sp>
        <p:nvSpPr>
          <p:cNvPr id="29" name="文本框 35"/>
          <p:cNvSpPr txBox="1"/>
          <p:nvPr/>
        </p:nvSpPr>
        <p:spPr>
          <a:xfrm>
            <a:off x="1169894" y="1039272"/>
            <a:ext cx="1117600" cy="1323439"/>
          </a:xfrm>
          <a:prstGeom prst="rect">
            <a:avLst/>
          </a:prstGeom>
          <a:noFill/>
          <a:effectLst>
            <a:outerShdw blurRad="50800" dist="38100" dir="10800000" algn="r" rotWithShape="0">
              <a:prstClr val="black">
                <a:alpha val="40000"/>
              </a:prstClr>
            </a:outerShdw>
          </a:effectLst>
        </p:spPr>
        <p:txBody>
          <a:bodyPr wrap="square" rtlCol="0">
            <a:spAutoFit/>
          </a:bodyPr>
          <a:lstStyle/>
          <a:p>
            <a:pPr algn="ctr"/>
            <a:r>
              <a:rPr lang="en-US" altLang="zh-CN" sz="8000" b="1" dirty="0" smtClean="0">
                <a:solidFill>
                  <a:srgbClr val="143F58"/>
                </a:solidFill>
                <a:latin typeface="微软雅黑" panose="020B0503020204020204" pitchFamily="34" charset="-122"/>
                <a:ea typeface="微软雅黑" panose="020B0503020204020204" pitchFamily="34" charset="-122"/>
              </a:rPr>
              <a:t>2</a:t>
            </a:r>
            <a:endParaRPr lang="zh-HK" altLang="en-US" sz="8000" b="1" dirty="0">
              <a:solidFill>
                <a:srgbClr val="143F58"/>
              </a:solidFill>
              <a:latin typeface="微软雅黑" panose="020B0503020204020204" pitchFamily="34" charset="-122"/>
              <a:ea typeface="微软雅黑" panose="020B0503020204020204" pitchFamily="34" charset="-122"/>
            </a:endParaRPr>
          </a:p>
        </p:txBody>
      </p:sp>
      <p:pic>
        <p:nvPicPr>
          <p:cNvPr id="3074" name="Picture 2"/>
          <p:cNvPicPr>
            <a:picLocks noChangeAspect="1" noChangeArrowheads="1"/>
          </p:cNvPicPr>
          <p:nvPr/>
        </p:nvPicPr>
        <p:blipFill>
          <a:blip r:embed="rId2"/>
          <a:srcRect/>
          <a:stretch>
            <a:fillRect/>
          </a:stretch>
        </p:blipFill>
        <p:spPr bwMode="auto">
          <a:xfrm>
            <a:off x="5143504" y="1428742"/>
            <a:ext cx="3619893" cy="2572930"/>
          </a:xfrm>
          <a:prstGeom prst="rect">
            <a:avLst/>
          </a:prstGeom>
          <a:noFill/>
          <a:ln w="9525">
            <a:noFill/>
            <a:miter lim="800000"/>
            <a:headEnd/>
            <a:tailEnd/>
          </a:ln>
          <a:effectLst/>
        </p:spPr>
      </p:pic>
      <p:sp>
        <p:nvSpPr>
          <p:cNvPr id="13" name="矩形 12"/>
          <p:cNvSpPr/>
          <p:nvPr/>
        </p:nvSpPr>
        <p:spPr>
          <a:xfrm>
            <a:off x="0" y="0"/>
            <a:ext cx="9144000" cy="500066"/>
          </a:xfrm>
          <a:prstGeom prst="rect">
            <a:avLst/>
          </a:prstGeom>
          <a:solidFill>
            <a:srgbClr val="143F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5" name="图片 14" descr="igmat 副本.eps"/>
          <p:cNvPicPr>
            <a:picLocks noChangeAspect="1"/>
          </p:cNvPicPr>
          <p:nvPr/>
        </p:nvPicPr>
        <p:blipFill>
          <a:blip r:embed="rId3" cstate="print">
            <a:clrChange>
              <a:clrFrom>
                <a:srgbClr val="FFFFFF"/>
              </a:clrFrom>
              <a:clrTo>
                <a:srgbClr val="FFFFFF">
                  <a:alpha val="0"/>
                </a:srgbClr>
              </a:clrTo>
            </a:clrChange>
          </a:blip>
          <a:stretch>
            <a:fillRect/>
          </a:stretch>
        </p:blipFill>
        <p:spPr>
          <a:xfrm>
            <a:off x="6786578" y="49672"/>
            <a:ext cx="893551" cy="450376"/>
          </a:xfrm>
          <a:prstGeom prst="rect">
            <a:avLst/>
          </a:prstGeom>
        </p:spPr>
      </p:pic>
      <p:sp>
        <p:nvSpPr>
          <p:cNvPr id="16" name="文本框 20"/>
          <p:cNvSpPr txBox="1"/>
          <p:nvPr/>
        </p:nvSpPr>
        <p:spPr>
          <a:xfrm>
            <a:off x="7715272" y="142858"/>
            <a:ext cx="1875404" cy="307777"/>
          </a:xfrm>
          <a:prstGeom prst="rect">
            <a:avLst/>
          </a:prstGeom>
          <a:noFill/>
        </p:spPr>
        <p:txBody>
          <a:bodyPr wrap="square">
            <a:spAutoFit/>
          </a:bodyPr>
          <a:lstStyle/>
          <a:p>
            <a:r>
              <a:rPr lang="en-US" altLang="zh-CN" sz="1400" dirty="0" smtClean="0">
                <a:solidFill>
                  <a:srgbClr val="FFFF00"/>
                </a:solidFill>
              </a:rPr>
              <a:t>www.igmat.cn</a:t>
            </a:r>
          </a:p>
        </p:txBody>
      </p:sp>
      <p:cxnSp>
        <p:nvCxnSpPr>
          <p:cNvPr id="17" name="直接连接符 16"/>
          <p:cNvCxnSpPr/>
          <p:nvPr/>
        </p:nvCxnSpPr>
        <p:spPr>
          <a:xfrm>
            <a:off x="7715272" y="142858"/>
            <a:ext cx="0" cy="272653"/>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8" name="图片 17" descr="正常反白透明.png"/>
          <p:cNvPicPr>
            <a:picLocks noChangeAspect="1"/>
          </p:cNvPicPr>
          <p:nvPr/>
        </p:nvPicPr>
        <p:blipFill>
          <a:blip r:embed="rId4" cstate="print"/>
          <a:stretch>
            <a:fillRect/>
          </a:stretch>
        </p:blipFill>
        <p:spPr>
          <a:xfrm>
            <a:off x="214282" y="67426"/>
            <a:ext cx="1000132" cy="432622"/>
          </a:xfrm>
          <a:prstGeom prst="rect">
            <a:avLst/>
          </a:prstGeom>
        </p:spPr>
      </p:pic>
      <p:sp>
        <p:nvSpPr>
          <p:cNvPr id="20" name="TextBox 19"/>
          <p:cNvSpPr txBox="1"/>
          <p:nvPr/>
        </p:nvSpPr>
        <p:spPr>
          <a:xfrm>
            <a:off x="1285852" y="142858"/>
            <a:ext cx="2857520" cy="369332"/>
          </a:xfrm>
          <a:prstGeom prst="rect">
            <a:avLst/>
          </a:prstGeom>
          <a:noFill/>
        </p:spPr>
        <p:txBody>
          <a:bodyPr wrap="square" rtlCol="0">
            <a:spAutoFit/>
          </a:bodyPr>
          <a:lstStyle/>
          <a:p>
            <a:r>
              <a:rPr lang="en-US" altLang="zh-CN" dirty="0" err="1" smtClean="0">
                <a:solidFill>
                  <a:schemeClr val="bg1"/>
                </a:solidFill>
              </a:rPr>
              <a:t>igmat</a:t>
            </a:r>
            <a:r>
              <a:rPr lang="en-US" altLang="zh-CN" dirty="0" smtClean="0">
                <a:solidFill>
                  <a:schemeClr val="bg1"/>
                </a:solidFill>
              </a:rPr>
              <a:t>-RC</a:t>
            </a:r>
            <a:r>
              <a:rPr lang="zh-CN" altLang="en-US" dirty="0" smtClean="0">
                <a:solidFill>
                  <a:schemeClr val="bg1"/>
                </a:solidFill>
              </a:rPr>
              <a:t>系统使用说明</a:t>
            </a:r>
            <a:endParaRPr lang="zh-CN" altLang="en-US" dirty="0">
              <a:solidFill>
                <a:schemeClr val="bg1"/>
              </a:solidFill>
            </a:endParaRPr>
          </a:p>
        </p:txBody>
      </p:sp>
    </p:spTree>
    <p:extLst>
      <p:ext uri="{BB962C8B-B14F-4D97-AF65-F5344CB8AC3E}">
        <p14:creationId xmlns="" xmlns:p14="http://schemas.microsoft.com/office/powerpoint/2010/main" val="696182159"/>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a:off x="685709" y="2377898"/>
            <a:ext cx="3936103" cy="1323439"/>
          </a:xfrm>
          <a:prstGeom prst="rect">
            <a:avLst/>
          </a:prstGeom>
        </p:spPr>
        <p:txBody>
          <a:bodyPr wrap="square">
            <a:spAutoFit/>
          </a:bodyPr>
          <a:lstStyle/>
          <a:p>
            <a:pPr lvl="0" algn="just"/>
            <a:r>
              <a:rPr lang="zh-CN" altLang="en-US" sz="2000" dirty="0" smtClean="0">
                <a:latin typeface="微软雅黑" pitchFamily="34" charset="-122"/>
                <a:ea typeface="微软雅黑" pitchFamily="34" charset="-122"/>
              </a:rPr>
              <a:t>不仅要选择文章关键属性的标签，部分题目还要求选中文章中对应的依据，确保不是瞎蒙而蒙对</a:t>
            </a:r>
            <a:r>
              <a:rPr lang="en-US" altLang="zh-CN" sz="2000" dirty="0" smtClean="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并养成做判断必有依据的良好习惯。</a:t>
            </a:r>
            <a:endParaRPr lang="zh-HK" altLang="zh-HK" sz="2000" dirty="0">
              <a:latin typeface="微软雅黑" pitchFamily="34" charset="-122"/>
              <a:ea typeface="微软雅黑" pitchFamily="34" charset="-122"/>
            </a:endParaRPr>
          </a:p>
        </p:txBody>
      </p:sp>
      <p:sp>
        <p:nvSpPr>
          <p:cNvPr id="19" name="标题 1"/>
          <p:cNvSpPr txBox="1">
            <a:spLocks/>
          </p:cNvSpPr>
          <p:nvPr/>
        </p:nvSpPr>
        <p:spPr>
          <a:xfrm>
            <a:off x="1882588" y="579134"/>
            <a:ext cx="8229600" cy="857250"/>
          </a:xfrm>
          <a:prstGeom prst="rect">
            <a:avLst/>
          </a:prstGeom>
        </p:spPr>
        <p:txBody>
          <a:bodyPr/>
          <a:lstStyle/>
          <a:p>
            <a:pPr marR="0" lvl="0" indent="0" fontAlgn="auto">
              <a:lnSpc>
                <a:spcPct val="90000"/>
              </a:lnSpc>
              <a:spcBef>
                <a:spcPct val="0"/>
              </a:spcBef>
              <a:spcAft>
                <a:spcPts val="0"/>
              </a:spcAft>
              <a:buClrTx/>
              <a:buSzTx/>
              <a:buFontTx/>
              <a:buNone/>
              <a:tabLst/>
              <a:defRPr/>
            </a:pPr>
            <a:r>
              <a:rPr lang="zh-CN" altLang="en-US" sz="4400" b="1" dirty="0" smtClean="0">
                <a:solidFill>
                  <a:srgbClr val="143F58"/>
                </a:solidFill>
                <a:latin typeface="微软雅黑" pitchFamily="34" charset="-122"/>
                <a:ea typeface="微软雅黑" pitchFamily="34" charset="-122"/>
                <a:cs typeface="+mj-cs"/>
              </a:rPr>
              <a:t>系统设计关键节点解读</a:t>
            </a:r>
            <a:endParaRPr lang="en-US" altLang="en-US" sz="4400" b="1" dirty="0">
              <a:solidFill>
                <a:srgbClr val="143F58"/>
              </a:solidFill>
              <a:latin typeface="微软雅黑" pitchFamily="34" charset="-122"/>
              <a:ea typeface="微软雅黑" pitchFamily="34" charset="-122"/>
              <a:cs typeface="+mj-cs"/>
            </a:endParaRPr>
          </a:p>
        </p:txBody>
      </p:sp>
      <p:sp>
        <p:nvSpPr>
          <p:cNvPr id="26" name="矩形 25"/>
          <p:cNvSpPr/>
          <p:nvPr/>
        </p:nvSpPr>
        <p:spPr>
          <a:xfrm>
            <a:off x="1756203" y="1695280"/>
            <a:ext cx="2727524" cy="381035"/>
          </a:xfrm>
          <a:prstGeom prst="rect">
            <a:avLst/>
          </a:prstGeom>
          <a:solidFill>
            <a:srgbClr val="143F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latin typeface="微软雅黑" pitchFamily="34" charset="-122"/>
                <a:ea typeface="微软雅黑" pitchFamily="34" charset="-122"/>
              </a:rPr>
              <a:t>练习中的标签挑选</a:t>
            </a:r>
            <a:endParaRPr lang="zh-HK" altLang="en-US" b="1" spc="300" dirty="0">
              <a:latin typeface="微软雅黑" pitchFamily="34" charset="-122"/>
              <a:ea typeface="微软雅黑" pitchFamily="34" charset="-122"/>
            </a:endParaRPr>
          </a:p>
        </p:txBody>
      </p:sp>
      <p:sp>
        <p:nvSpPr>
          <p:cNvPr id="29" name="文本框 35"/>
          <p:cNvSpPr txBox="1"/>
          <p:nvPr/>
        </p:nvSpPr>
        <p:spPr>
          <a:xfrm>
            <a:off x="785786" y="1285866"/>
            <a:ext cx="1117600" cy="1323439"/>
          </a:xfrm>
          <a:prstGeom prst="rect">
            <a:avLst/>
          </a:prstGeom>
          <a:noFill/>
          <a:effectLst>
            <a:outerShdw blurRad="50800" dist="38100" dir="10800000" algn="r" rotWithShape="0">
              <a:prstClr val="black">
                <a:alpha val="40000"/>
              </a:prstClr>
            </a:outerShdw>
          </a:effectLst>
        </p:spPr>
        <p:txBody>
          <a:bodyPr wrap="square" rtlCol="0">
            <a:spAutoFit/>
          </a:bodyPr>
          <a:lstStyle/>
          <a:p>
            <a:pPr algn="ctr"/>
            <a:r>
              <a:rPr lang="en-US" altLang="zh-CN" sz="8000" b="1" dirty="0" smtClean="0">
                <a:solidFill>
                  <a:srgbClr val="143F58"/>
                </a:solidFill>
                <a:latin typeface="微软雅黑" panose="020B0503020204020204" pitchFamily="34" charset="-122"/>
                <a:ea typeface="微软雅黑" panose="020B0503020204020204" pitchFamily="34" charset="-122"/>
              </a:rPr>
              <a:t>3</a:t>
            </a:r>
            <a:endParaRPr lang="zh-HK" altLang="en-US" sz="8000" b="1" dirty="0">
              <a:solidFill>
                <a:srgbClr val="143F58"/>
              </a:solidFill>
              <a:latin typeface="微软雅黑" panose="020B0503020204020204" pitchFamily="34" charset="-122"/>
              <a:ea typeface="微软雅黑" panose="020B0503020204020204" pitchFamily="34" charset="-122"/>
            </a:endParaRPr>
          </a:p>
        </p:txBody>
      </p:sp>
      <p:sp>
        <p:nvSpPr>
          <p:cNvPr id="12" name="矩形 11"/>
          <p:cNvSpPr/>
          <p:nvPr/>
        </p:nvSpPr>
        <p:spPr>
          <a:xfrm>
            <a:off x="0" y="0"/>
            <a:ext cx="9144000" cy="500066"/>
          </a:xfrm>
          <a:prstGeom prst="rect">
            <a:avLst/>
          </a:prstGeom>
          <a:solidFill>
            <a:srgbClr val="143F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4" name="图片 13" descr="igmat 副本.eps"/>
          <p:cNvPicPr>
            <a:picLocks noChangeAspect="1"/>
          </p:cNvPicPr>
          <p:nvPr/>
        </p:nvPicPr>
        <p:blipFill>
          <a:blip r:embed="rId2" cstate="print">
            <a:clrChange>
              <a:clrFrom>
                <a:srgbClr val="FFFFFF"/>
              </a:clrFrom>
              <a:clrTo>
                <a:srgbClr val="FFFFFF">
                  <a:alpha val="0"/>
                </a:srgbClr>
              </a:clrTo>
            </a:clrChange>
          </a:blip>
          <a:stretch>
            <a:fillRect/>
          </a:stretch>
        </p:blipFill>
        <p:spPr>
          <a:xfrm>
            <a:off x="6786578" y="49672"/>
            <a:ext cx="893551" cy="450376"/>
          </a:xfrm>
          <a:prstGeom prst="rect">
            <a:avLst/>
          </a:prstGeom>
        </p:spPr>
      </p:pic>
      <p:sp>
        <p:nvSpPr>
          <p:cNvPr id="15" name="文本框 20"/>
          <p:cNvSpPr txBox="1"/>
          <p:nvPr/>
        </p:nvSpPr>
        <p:spPr>
          <a:xfrm>
            <a:off x="7715272" y="142858"/>
            <a:ext cx="1875404" cy="307777"/>
          </a:xfrm>
          <a:prstGeom prst="rect">
            <a:avLst/>
          </a:prstGeom>
          <a:noFill/>
        </p:spPr>
        <p:txBody>
          <a:bodyPr wrap="square">
            <a:spAutoFit/>
          </a:bodyPr>
          <a:lstStyle/>
          <a:p>
            <a:r>
              <a:rPr lang="en-US" altLang="zh-CN" sz="1400" dirty="0" smtClean="0">
                <a:solidFill>
                  <a:srgbClr val="FFFF00"/>
                </a:solidFill>
              </a:rPr>
              <a:t>www.igmat.cn</a:t>
            </a:r>
          </a:p>
        </p:txBody>
      </p:sp>
      <p:cxnSp>
        <p:nvCxnSpPr>
          <p:cNvPr id="16" name="直接连接符 15"/>
          <p:cNvCxnSpPr/>
          <p:nvPr/>
        </p:nvCxnSpPr>
        <p:spPr>
          <a:xfrm>
            <a:off x="7715272" y="142858"/>
            <a:ext cx="0" cy="272653"/>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7" name="图片 16" descr="正常反白透明.png"/>
          <p:cNvPicPr>
            <a:picLocks noChangeAspect="1"/>
          </p:cNvPicPr>
          <p:nvPr/>
        </p:nvPicPr>
        <p:blipFill>
          <a:blip r:embed="rId3" cstate="print"/>
          <a:stretch>
            <a:fillRect/>
          </a:stretch>
        </p:blipFill>
        <p:spPr>
          <a:xfrm>
            <a:off x="214282" y="67426"/>
            <a:ext cx="1000132" cy="432622"/>
          </a:xfrm>
          <a:prstGeom prst="rect">
            <a:avLst/>
          </a:prstGeom>
        </p:spPr>
      </p:pic>
      <p:sp>
        <p:nvSpPr>
          <p:cNvPr id="18" name="TextBox 17"/>
          <p:cNvSpPr txBox="1"/>
          <p:nvPr/>
        </p:nvSpPr>
        <p:spPr>
          <a:xfrm>
            <a:off x="1285852" y="142858"/>
            <a:ext cx="2857520" cy="369332"/>
          </a:xfrm>
          <a:prstGeom prst="rect">
            <a:avLst/>
          </a:prstGeom>
          <a:noFill/>
        </p:spPr>
        <p:txBody>
          <a:bodyPr wrap="square" rtlCol="0">
            <a:spAutoFit/>
          </a:bodyPr>
          <a:lstStyle/>
          <a:p>
            <a:r>
              <a:rPr lang="en-US" altLang="zh-CN" dirty="0" err="1" smtClean="0">
                <a:solidFill>
                  <a:schemeClr val="bg1"/>
                </a:solidFill>
              </a:rPr>
              <a:t>igmat</a:t>
            </a:r>
            <a:r>
              <a:rPr lang="en-US" altLang="zh-CN" dirty="0" smtClean="0">
                <a:solidFill>
                  <a:schemeClr val="bg1"/>
                </a:solidFill>
              </a:rPr>
              <a:t>-RC</a:t>
            </a:r>
            <a:r>
              <a:rPr lang="zh-CN" altLang="en-US" dirty="0" smtClean="0">
                <a:solidFill>
                  <a:schemeClr val="bg1"/>
                </a:solidFill>
              </a:rPr>
              <a:t>系统使用说明</a:t>
            </a:r>
            <a:endParaRPr lang="zh-CN" altLang="en-US" dirty="0">
              <a:solidFill>
                <a:schemeClr val="bg1"/>
              </a:solidFill>
            </a:endParaRPr>
          </a:p>
        </p:txBody>
      </p:sp>
    </p:spTree>
    <p:extLst>
      <p:ext uri="{BB962C8B-B14F-4D97-AF65-F5344CB8AC3E}">
        <p14:creationId xmlns="" xmlns:p14="http://schemas.microsoft.com/office/powerpoint/2010/main" val="696182159"/>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直接连接符 26"/>
          <p:cNvCxnSpPr/>
          <p:nvPr/>
        </p:nvCxnSpPr>
        <p:spPr>
          <a:xfrm rot="16200000" flipH="1">
            <a:off x="2950667" y="2764323"/>
            <a:ext cx="2542264" cy="13978"/>
          </a:xfrm>
          <a:prstGeom prst="line">
            <a:avLst/>
          </a:prstGeom>
          <a:ln>
            <a:solidFill>
              <a:srgbClr val="0174AB"/>
            </a:solidFill>
            <a:prstDash val="dash"/>
          </a:ln>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550114" y="2230396"/>
            <a:ext cx="3507475" cy="1631216"/>
          </a:xfrm>
          <a:prstGeom prst="rect">
            <a:avLst/>
          </a:prstGeom>
        </p:spPr>
        <p:txBody>
          <a:bodyPr wrap="square">
            <a:spAutoFit/>
          </a:bodyPr>
          <a:lstStyle/>
          <a:p>
            <a:pPr lvl="0" algn="just"/>
            <a:r>
              <a:rPr lang="zh-CN" altLang="en-US" sz="2000" dirty="0" smtClean="0">
                <a:latin typeface="微软雅黑" pitchFamily="34" charset="-122"/>
                <a:ea typeface="微软雅黑" pitchFamily="34" charset="-122"/>
              </a:rPr>
              <a:t>做完文章基本属性题目后，进入文章配的若干选择题，除了选择之后比照正确答案，还需要比照大仙提供的排除每个选项的依据。</a:t>
            </a:r>
            <a:endParaRPr lang="zh-HK" altLang="zh-HK" sz="2000" dirty="0">
              <a:latin typeface="微软雅黑" pitchFamily="34" charset="-122"/>
              <a:ea typeface="微软雅黑" pitchFamily="34" charset="-122"/>
            </a:endParaRPr>
          </a:p>
        </p:txBody>
      </p:sp>
      <p:sp>
        <p:nvSpPr>
          <p:cNvPr id="19" name="标题 1"/>
          <p:cNvSpPr txBox="1">
            <a:spLocks/>
          </p:cNvSpPr>
          <p:nvPr/>
        </p:nvSpPr>
        <p:spPr>
          <a:xfrm>
            <a:off x="1882588" y="579134"/>
            <a:ext cx="8229600" cy="857250"/>
          </a:xfrm>
          <a:prstGeom prst="rect">
            <a:avLst/>
          </a:prstGeom>
        </p:spPr>
        <p:txBody>
          <a:bodyPr/>
          <a:lstStyle/>
          <a:p>
            <a:pPr marR="0" lvl="0" indent="0" fontAlgn="auto">
              <a:lnSpc>
                <a:spcPct val="90000"/>
              </a:lnSpc>
              <a:spcBef>
                <a:spcPct val="0"/>
              </a:spcBef>
              <a:spcAft>
                <a:spcPts val="0"/>
              </a:spcAft>
              <a:buClrTx/>
              <a:buSzTx/>
              <a:buFontTx/>
              <a:buNone/>
              <a:tabLst/>
              <a:defRPr/>
            </a:pPr>
            <a:r>
              <a:rPr lang="zh-CN" altLang="en-US" sz="4400" b="1" dirty="0" smtClean="0">
                <a:solidFill>
                  <a:srgbClr val="143F58"/>
                </a:solidFill>
                <a:latin typeface="微软雅黑" pitchFamily="34" charset="-122"/>
                <a:ea typeface="微软雅黑" pitchFamily="34" charset="-122"/>
                <a:cs typeface="+mj-cs"/>
              </a:rPr>
              <a:t>系统设计关键节点解读</a:t>
            </a:r>
            <a:endParaRPr lang="en-US" altLang="en-US" sz="4400" b="1" dirty="0">
              <a:solidFill>
                <a:srgbClr val="143F58"/>
              </a:solidFill>
              <a:latin typeface="微软雅黑" pitchFamily="34" charset="-122"/>
              <a:ea typeface="微软雅黑" pitchFamily="34" charset="-122"/>
              <a:cs typeface="+mj-cs"/>
            </a:endParaRPr>
          </a:p>
        </p:txBody>
      </p:sp>
      <p:sp>
        <p:nvSpPr>
          <p:cNvPr id="26" name="矩形 25"/>
          <p:cNvSpPr/>
          <p:nvPr/>
        </p:nvSpPr>
        <p:spPr>
          <a:xfrm>
            <a:off x="1191980" y="1547778"/>
            <a:ext cx="2727524" cy="381035"/>
          </a:xfrm>
          <a:prstGeom prst="rect">
            <a:avLst/>
          </a:prstGeom>
          <a:solidFill>
            <a:srgbClr val="143F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spc="300" dirty="0" smtClean="0">
                <a:latin typeface="微软雅黑" pitchFamily="34" charset="-122"/>
                <a:ea typeface="微软雅黑" pitchFamily="34" charset="-122"/>
              </a:rPr>
              <a:t>选择题的解释</a:t>
            </a:r>
            <a:endParaRPr lang="zh-HK" altLang="en-US" b="1" spc="300" dirty="0">
              <a:latin typeface="微软雅黑" pitchFamily="34" charset="-122"/>
              <a:ea typeface="微软雅黑" pitchFamily="34" charset="-122"/>
            </a:endParaRPr>
          </a:p>
        </p:txBody>
      </p:sp>
      <p:sp>
        <p:nvSpPr>
          <p:cNvPr id="29" name="文本框 35"/>
          <p:cNvSpPr txBox="1"/>
          <p:nvPr/>
        </p:nvSpPr>
        <p:spPr>
          <a:xfrm>
            <a:off x="221563" y="1138364"/>
            <a:ext cx="1117600" cy="1323439"/>
          </a:xfrm>
          <a:prstGeom prst="rect">
            <a:avLst/>
          </a:prstGeom>
          <a:noFill/>
          <a:effectLst>
            <a:outerShdw blurRad="50800" dist="38100" dir="10800000" algn="r" rotWithShape="0">
              <a:prstClr val="black">
                <a:alpha val="40000"/>
              </a:prstClr>
            </a:outerShdw>
          </a:effectLst>
        </p:spPr>
        <p:txBody>
          <a:bodyPr wrap="square" rtlCol="0">
            <a:spAutoFit/>
          </a:bodyPr>
          <a:lstStyle/>
          <a:p>
            <a:pPr algn="ctr"/>
            <a:r>
              <a:rPr lang="en-US" altLang="zh-CN" sz="8000" b="1" dirty="0" smtClean="0">
                <a:solidFill>
                  <a:srgbClr val="143F58"/>
                </a:solidFill>
                <a:latin typeface="微软雅黑" panose="020B0503020204020204" pitchFamily="34" charset="-122"/>
                <a:ea typeface="微软雅黑" panose="020B0503020204020204" pitchFamily="34" charset="-122"/>
              </a:rPr>
              <a:t>4</a:t>
            </a:r>
            <a:endParaRPr lang="zh-HK" altLang="en-US" sz="8000" b="1" dirty="0">
              <a:solidFill>
                <a:srgbClr val="143F58"/>
              </a:solidFill>
              <a:latin typeface="微软雅黑" panose="020B0503020204020204" pitchFamily="34" charset="-122"/>
              <a:ea typeface="微软雅黑" panose="020B0503020204020204" pitchFamily="34" charset="-122"/>
            </a:endParaRPr>
          </a:p>
        </p:txBody>
      </p:sp>
      <p:sp>
        <p:nvSpPr>
          <p:cNvPr id="12" name="矩形 11"/>
          <p:cNvSpPr/>
          <p:nvPr/>
        </p:nvSpPr>
        <p:spPr>
          <a:xfrm>
            <a:off x="0" y="0"/>
            <a:ext cx="9144000" cy="500066"/>
          </a:xfrm>
          <a:prstGeom prst="rect">
            <a:avLst/>
          </a:prstGeom>
          <a:solidFill>
            <a:srgbClr val="143F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4" name="图片 13" descr="igmat 副本.eps"/>
          <p:cNvPicPr>
            <a:picLocks noChangeAspect="1"/>
          </p:cNvPicPr>
          <p:nvPr/>
        </p:nvPicPr>
        <p:blipFill>
          <a:blip r:embed="rId2" cstate="print">
            <a:clrChange>
              <a:clrFrom>
                <a:srgbClr val="FFFFFF"/>
              </a:clrFrom>
              <a:clrTo>
                <a:srgbClr val="FFFFFF">
                  <a:alpha val="0"/>
                </a:srgbClr>
              </a:clrTo>
            </a:clrChange>
          </a:blip>
          <a:stretch>
            <a:fillRect/>
          </a:stretch>
        </p:blipFill>
        <p:spPr>
          <a:xfrm>
            <a:off x="6786578" y="49672"/>
            <a:ext cx="893551" cy="450376"/>
          </a:xfrm>
          <a:prstGeom prst="rect">
            <a:avLst/>
          </a:prstGeom>
        </p:spPr>
      </p:pic>
      <p:sp>
        <p:nvSpPr>
          <p:cNvPr id="15" name="文本框 20"/>
          <p:cNvSpPr txBox="1"/>
          <p:nvPr/>
        </p:nvSpPr>
        <p:spPr>
          <a:xfrm>
            <a:off x="7715272" y="142858"/>
            <a:ext cx="1875404" cy="307777"/>
          </a:xfrm>
          <a:prstGeom prst="rect">
            <a:avLst/>
          </a:prstGeom>
          <a:noFill/>
        </p:spPr>
        <p:txBody>
          <a:bodyPr wrap="square">
            <a:spAutoFit/>
          </a:bodyPr>
          <a:lstStyle/>
          <a:p>
            <a:r>
              <a:rPr lang="en-US" altLang="zh-CN" sz="1400" dirty="0" smtClean="0">
                <a:solidFill>
                  <a:srgbClr val="FFFF00"/>
                </a:solidFill>
              </a:rPr>
              <a:t>www.igmat.cn</a:t>
            </a:r>
          </a:p>
        </p:txBody>
      </p:sp>
      <p:cxnSp>
        <p:nvCxnSpPr>
          <p:cNvPr id="16" name="直接连接符 15"/>
          <p:cNvCxnSpPr/>
          <p:nvPr/>
        </p:nvCxnSpPr>
        <p:spPr>
          <a:xfrm>
            <a:off x="7715272" y="142858"/>
            <a:ext cx="0" cy="272653"/>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7" name="图片 16" descr="正常反白透明.png"/>
          <p:cNvPicPr>
            <a:picLocks noChangeAspect="1"/>
          </p:cNvPicPr>
          <p:nvPr/>
        </p:nvPicPr>
        <p:blipFill>
          <a:blip r:embed="rId3" cstate="print"/>
          <a:stretch>
            <a:fillRect/>
          </a:stretch>
        </p:blipFill>
        <p:spPr>
          <a:xfrm>
            <a:off x="214282" y="67426"/>
            <a:ext cx="1000132" cy="432622"/>
          </a:xfrm>
          <a:prstGeom prst="rect">
            <a:avLst/>
          </a:prstGeom>
        </p:spPr>
      </p:pic>
      <p:sp>
        <p:nvSpPr>
          <p:cNvPr id="18" name="TextBox 17"/>
          <p:cNvSpPr txBox="1"/>
          <p:nvPr/>
        </p:nvSpPr>
        <p:spPr>
          <a:xfrm>
            <a:off x="1285852" y="142858"/>
            <a:ext cx="2857520" cy="369332"/>
          </a:xfrm>
          <a:prstGeom prst="rect">
            <a:avLst/>
          </a:prstGeom>
          <a:noFill/>
        </p:spPr>
        <p:txBody>
          <a:bodyPr wrap="square" rtlCol="0">
            <a:spAutoFit/>
          </a:bodyPr>
          <a:lstStyle/>
          <a:p>
            <a:r>
              <a:rPr lang="en-US" altLang="zh-CN" dirty="0" err="1" smtClean="0">
                <a:solidFill>
                  <a:schemeClr val="bg1"/>
                </a:solidFill>
              </a:rPr>
              <a:t>igmat</a:t>
            </a:r>
            <a:r>
              <a:rPr lang="en-US" altLang="zh-CN" dirty="0" smtClean="0">
                <a:solidFill>
                  <a:schemeClr val="bg1"/>
                </a:solidFill>
              </a:rPr>
              <a:t>-RC</a:t>
            </a:r>
            <a:r>
              <a:rPr lang="zh-CN" altLang="en-US" dirty="0" smtClean="0">
                <a:solidFill>
                  <a:schemeClr val="bg1"/>
                </a:solidFill>
              </a:rPr>
              <a:t>系统使用说明</a:t>
            </a:r>
            <a:endParaRPr lang="zh-CN" altLang="en-US" dirty="0">
              <a:solidFill>
                <a:schemeClr val="bg1"/>
              </a:solidFill>
            </a:endParaRPr>
          </a:p>
        </p:txBody>
      </p:sp>
      <p:pic>
        <p:nvPicPr>
          <p:cNvPr id="6146" name="Picture 2"/>
          <p:cNvPicPr>
            <a:picLocks noChangeAspect="1" noChangeArrowheads="1"/>
          </p:cNvPicPr>
          <p:nvPr/>
        </p:nvPicPr>
        <p:blipFill>
          <a:blip r:embed="rId4"/>
          <a:srcRect/>
          <a:stretch>
            <a:fillRect/>
          </a:stretch>
        </p:blipFill>
        <p:spPr bwMode="auto">
          <a:xfrm>
            <a:off x="4233086" y="1428742"/>
            <a:ext cx="4910914" cy="3429024"/>
          </a:xfrm>
          <a:prstGeom prst="rect">
            <a:avLst/>
          </a:prstGeom>
          <a:noFill/>
          <a:ln w="9525">
            <a:noFill/>
            <a:miter lim="800000"/>
            <a:headEnd/>
            <a:tailEnd/>
          </a:ln>
          <a:effectLst/>
        </p:spPr>
      </p:pic>
    </p:spTree>
    <p:extLst>
      <p:ext uri="{BB962C8B-B14F-4D97-AF65-F5344CB8AC3E}">
        <p14:creationId xmlns="" xmlns:p14="http://schemas.microsoft.com/office/powerpoint/2010/main" val="696182159"/>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a:off x="2312894" y="1272097"/>
            <a:ext cx="5973882" cy="707886"/>
          </a:xfrm>
          <a:prstGeom prst="rect">
            <a:avLst/>
          </a:prstGeom>
        </p:spPr>
        <p:txBody>
          <a:bodyPr wrap="square">
            <a:spAutoFit/>
          </a:bodyPr>
          <a:lstStyle/>
          <a:p>
            <a:r>
              <a:rPr lang="zh-CN" altLang="en-US" sz="2000" dirty="0" smtClean="0">
                <a:latin typeface="微软雅黑" pitchFamily="34" charset="-122"/>
                <a:ea typeface="微软雅黑" pitchFamily="34" charset="-122"/>
              </a:rPr>
              <a:t>一定量的练习之后，根据系统做出的标签识别率统计分析自己的薄弱环节。</a:t>
            </a:r>
            <a:endParaRPr lang="en-US" sz="2000" dirty="0">
              <a:latin typeface="微软雅黑" pitchFamily="34" charset="-122"/>
              <a:ea typeface="微软雅黑" pitchFamily="34" charset="-122"/>
            </a:endParaRPr>
          </a:p>
        </p:txBody>
      </p:sp>
      <p:sp>
        <p:nvSpPr>
          <p:cNvPr id="19" name="标题 1"/>
          <p:cNvSpPr txBox="1">
            <a:spLocks/>
          </p:cNvSpPr>
          <p:nvPr/>
        </p:nvSpPr>
        <p:spPr>
          <a:xfrm>
            <a:off x="1882588" y="500048"/>
            <a:ext cx="8229600" cy="857250"/>
          </a:xfrm>
          <a:prstGeom prst="rect">
            <a:avLst/>
          </a:prstGeom>
        </p:spPr>
        <p:txBody>
          <a:bodyPr/>
          <a:lstStyle/>
          <a:p>
            <a:pPr marR="0" lvl="0" indent="0" fontAlgn="auto">
              <a:lnSpc>
                <a:spcPct val="90000"/>
              </a:lnSpc>
              <a:spcBef>
                <a:spcPct val="0"/>
              </a:spcBef>
              <a:spcAft>
                <a:spcPts val="0"/>
              </a:spcAft>
              <a:buClrTx/>
              <a:buSzTx/>
              <a:buFontTx/>
              <a:buNone/>
              <a:tabLst/>
              <a:defRPr/>
            </a:pPr>
            <a:r>
              <a:rPr lang="zh-CN" altLang="en-US" sz="4400" b="1" dirty="0" smtClean="0">
                <a:solidFill>
                  <a:srgbClr val="143F58"/>
                </a:solidFill>
                <a:latin typeface="微软雅黑" pitchFamily="34" charset="-122"/>
                <a:ea typeface="微软雅黑" pitchFamily="34" charset="-122"/>
                <a:cs typeface="+mj-cs"/>
              </a:rPr>
              <a:t>系统设计关键节点解读</a:t>
            </a:r>
            <a:endParaRPr lang="en-US" altLang="en-US" sz="4400" b="1" dirty="0">
              <a:solidFill>
                <a:srgbClr val="143F58"/>
              </a:solidFill>
              <a:latin typeface="微软雅黑" pitchFamily="34" charset="-122"/>
              <a:ea typeface="微软雅黑" pitchFamily="34" charset="-122"/>
              <a:cs typeface="+mj-cs"/>
            </a:endParaRPr>
          </a:p>
        </p:txBody>
      </p:sp>
      <p:sp>
        <p:nvSpPr>
          <p:cNvPr id="29" name="文本框 35"/>
          <p:cNvSpPr txBox="1"/>
          <p:nvPr/>
        </p:nvSpPr>
        <p:spPr>
          <a:xfrm>
            <a:off x="1000100" y="928676"/>
            <a:ext cx="1117600" cy="1323439"/>
          </a:xfrm>
          <a:prstGeom prst="rect">
            <a:avLst/>
          </a:prstGeom>
          <a:noFill/>
          <a:effectLst>
            <a:outerShdw blurRad="50800" dist="38100" dir="10800000" algn="r" rotWithShape="0">
              <a:prstClr val="black">
                <a:alpha val="40000"/>
              </a:prstClr>
            </a:outerShdw>
          </a:effectLst>
        </p:spPr>
        <p:txBody>
          <a:bodyPr wrap="square" rtlCol="0">
            <a:spAutoFit/>
          </a:bodyPr>
          <a:lstStyle/>
          <a:p>
            <a:pPr algn="ctr"/>
            <a:r>
              <a:rPr lang="en-US" altLang="zh-CN" sz="8000" b="1" dirty="0" smtClean="0">
                <a:solidFill>
                  <a:srgbClr val="143F58"/>
                </a:solidFill>
                <a:latin typeface="微软雅黑" panose="020B0503020204020204" pitchFamily="34" charset="-122"/>
                <a:ea typeface="微软雅黑" panose="020B0503020204020204" pitchFamily="34" charset="-122"/>
              </a:rPr>
              <a:t>5</a:t>
            </a:r>
            <a:endParaRPr lang="zh-HK" altLang="en-US" sz="8000" b="1" dirty="0">
              <a:solidFill>
                <a:srgbClr val="143F58"/>
              </a:solidFill>
              <a:latin typeface="微软雅黑" panose="020B0503020204020204" pitchFamily="34" charset="-122"/>
              <a:ea typeface="微软雅黑" panose="020B0503020204020204" pitchFamily="34" charset="-122"/>
            </a:endParaRPr>
          </a:p>
        </p:txBody>
      </p:sp>
      <p:sp>
        <p:nvSpPr>
          <p:cNvPr id="11" name="矩形 10"/>
          <p:cNvSpPr/>
          <p:nvPr/>
        </p:nvSpPr>
        <p:spPr>
          <a:xfrm>
            <a:off x="0" y="0"/>
            <a:ext cx="9144000" cy="500066"/>
          </a:xfrm>
          <a:prstGeom prst="rect">
            <a:avLst/>
          </a:prstGeom>
          <a:solidFill>
            <a:srgbClr val="143F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3" name="图片 12" descr="igmat 副本.eps"/>
          <p:cNvPicPr>
            <a:picLocks noChangeAspect="1"/>
          </p:cNvPicPr>
          <p:nvPr/>
        </p:nvPicPr>
        <p:blipFill>
          <a:blip r:embed="rId2" cstate="print">
            <a:clrChange>
              <a:clrFrom>
                <a:srgbClr val="FFFFFF"/>
              </a:clrFrom>
              <a:clrTo>
                <a:srgbClr val="FFFFFF">
                  <a:alpha val="0"/>
                </a:srgbClr>
              </a:clrTo>
            </a:clrChange>
          </a:blip>
          <a:stretch>
            <a:fillRect/>
          </a:stretch>
        </p:blipFill>
        <p:spPr>
          <a:xfrm>
            <a:off x="6786578" y="49672"/>
            <a:ext cx="893551" cy="450376"/>
          </a:xfrm>
          <a:prstGeom prst="rect">
            <a:avLst/>
          </a:prstGeom>
        </p:spPr>
      </p:pic>
      <p:sp>
        <p:nvSpPr>
          <p:cNvPr id="14" name="文本框 20"/>
          <p:cNvSpPr txBox="1"/>
          <p:nvPr/>
        </p:nvSpPr>
        <p:spPr>
          <a:xfrm>
            <a:off x="7715272" y="142858"/>
            <a:ext cx="1875404" cy="307777"/>
          </a:xfrm>
          <a:prstGeom prst="rect">
            <a:avLst/>
          </a:prstGeom>
          <a:noFill/>
        </p:spPr>
        <p:txBody>
          <a:bodyPr wrap="square">
            <a:spAutoFit/>
          </a:bodyPr>
          <a:lstStyle/>
          <a:p>
            <a:r>
              <a:rPr lang="en-US" altLang="zh-CN" sz="1400" dirty="0" smtClean="0">
                <a:solidFill>
                  <a:srgbClr val="FFFF00"/>
                </a:solidFill>
              </a:rPr>
              <a:t>www.igmat.cn</a:t>
            </a:r>
          </a:p>
        </p:txBody>
      </p:sp>
      <p:cxnSp>
        <p:nvCxnSpPr>
          <p:cNvPr id="15" name="直接连接符 14"/>
          <p:cNvCxnSpPr/>
          <p:nvPr/>
        </p:nvCxnSpPr>
        <p:spPr>
          <a:xfrm>
            <a:off x="7715272" y="142858"/>
            <a:ext cx="0" cy="272653"/>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6" name="图片 15" descr="正常反白透明.png"/>
          <p:cNvPicPr>
            <a:picLocks noChangeAspect="1"/>
          </p:cNvPicPr>
          <p:nvPr/>
        </p:nvPicPr>
        <p:blipFill>
          <a:blip r:embed="rId3" cstate="print"/>
          <a:stretch>
            <a:fillRect/>
          </a:stretch>
        </p:blipFill>
        <p:spPr>
          <a:xfrm>
            <a:off x="214282" y="67426"/>
            <a:ext cx="1000132" cy="432622"/>
          </a:xfrm>
          <a:prstGeom prst="rect">
            <a:avLst/>
          </a:prstGeom>
        </p:spPr>
      </p:pic>
      <p:sp>
        <p:nvSpPr>
          <p:cNvPr id="17" name="TextBox 16"/>
          <p:cNvSpPr txBox="1"/>
          <p:nvPr/>
        </p:nvSpPr>
        <p:spPr>
          <a:xfrm>
            <a:off x="1285852" y="142858"/>
            <a:ext cx="2857520" cy="369332"/>
          </a:xfrm>
          <a:prstGeom prst="rect">
            <a:avLst/>
          </a:prstGeom>
          <a:noFill/>
        </p:spPr>
        <p:txBody>
          <a:bodyPr wrap="square" rtlCol="0">
            <a:spAutoFit/>
          </a:bodyPr>
          <a:lstStyle/>
          <a:p>
            <a:r>
              <a:rPr lang="en-US" altLang="zh-CN" dirty="0" err="1" smtClean="0">
                <a:solidFill>
                  <a:schemeClr val="bg1"/>
                </a:solidFill>
              </a:rPr>
              <a:t>igmat</a:t>
            </a:r>
            <a:r>
              <a:rPr lang="en-US" altLang="zh-CN" dirty="0" smtClean="0">
                <a:solidFill>
                  <a:schemeClr val="bg1"/>
                </a:solidFill>
              </a:rPr>
              <a:t>-RC</a:t>
            </a:r>
            <a:r>
              <a:rPr lang="zh-CN" altLang="en-US" dirty="0" smtClean="0">
                <a:solidFill>
                  <a:schemeClr val="bg1"/>
                </a:solidFill>
              </a:rPr>
              <a:t>系统使用说明</a:t>
            </a:r>
            <a:endParaRPr lang="zh-CN" altLang="en-US" dirty="0">
              <a:solidFill>
                <a:schemeClr val="bg1"/>
              </a:solidFill>
            </a:endParaRPr>
          </a:p>
        </p:txBody>
      </p:sp>
      <p:pic>
        <p:nvPicPr>
          <p:cNvPr id="12" name="Picture 2"/>
          <p:cNvPicPr>
            <a:picLocks noChangeAspect="1" noChangeArrowheads="1"/>
          </p:cNvPicPr>
          <p:nvPr/>
        </p:nvPicPr>
        <p:blipFill>
          <a:blip r:embed="rId4"/>
          <a:srcRect/>
          <a:stretch>
            <a:fillRect/>
          </a:stretch>
        </p:blipFill>
        <p:spPr bwMode="auto">
          <a:xfrm>
            <a:off x="214282" y="2143122"/>
            <a:ext cx="8764261" cy="3000378"/>
          </a:xfrm>
          <a:prstGeom prst="rect">
            <a:avLst/>
          </a:prstGeom>
          <a:noFill/>
          <a:ln w="9525">
            <a:noFill/>
            <a:miter lim="800000"/>
            <a:headEnd/>
            <a:tailEnd/>
          </a:ln>
          <a:effectLst/>
        </p:spPr>
      </p:pic>
    </p:spTree>
    <p:extLst>
      <p:ext uri="{BB962C8B-B14F-4D97-AF65-F5344CB8AC3E}">
        <p14:creationId xmlns="" xmlns:p14="http://schemas.microsoft.com/office/powerpoint/2010/main" val="696182159"/>
      </p:ext>
    </p:extLst>
  </p:cSld>
  <p:clrMapOvr>
    <a:masterClrMapping/>
  </p:clrMapOvr>
  <p:transition spd="slow"/>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扁平商务ppt"/>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环保">
  <a:themeElements>
    <a:clrScheme name="环保">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temp">
      <a:majorFont>
        <a:latin typeface="Arial"/>
        <a:ea typeface="微软雅黑"/>
        <a:cs typeface=""/>
      </a:majorFont>
      <a:minorFont>
        <a:latin typeface="Arial"/>
        <a:ea typeface="微软雅黑"/>
        <a:cs typeface=""/>
      </a:minorFont>
    </a:fontScheme>
    <a:fmtScheme name="环保">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4165</TotalTime>
  <Words>1841</Words>
  <Application>Microsoft Office PowerPoint</Application>
  <PresentationFormat>全屏显示(16:9)</PresentationFormat>
  <Paragraphs>190</Paragraphs>
  <Slides>28</Slides>
  <Notes>1</Notes>
  <HiddenSlides>0</HiddenSlides>
  <MMClips>0</MMClips>
  <ScaleCrop>false</ScaleCrop>
  <HeadingPairs>
    <vt:vector size="4" baseType="variant">
      <vt:variant>
        <vt:lpstr>主题</vt:lpstr>
      </vt:variant>
      <vt:variant>
        <vt:i4>1</vt:i4>
      </vt:variant>
      <vt:variant>
        <vt:lpstr>幻灯片标题</vt:lpstr>
      </vt:variant>
      <vt:variant>
        <vt:i4>28</vt:i4>
      </vt:variant>
    </vt:vector>
  </HeadingPairs>
  <TitlesOfParts>
    <vt:vector size="29" baseType="lpstr">
      <vt:lpstr>环保</vt:lpstr>
      <vt:lpstr>幻灯片 1</vt:lpstr>
      <vt:lpstr>目 录</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标 签</vt:lpstr>
      <vt:lpstr>基本理念之阅读目标</vt:lpstr>
      <vt:lpstr>主动输入内容</vt:lpstr>
      <vt:lpstr>实际操作过程</vt:lpstr>
      <vt:lpstr>做题建议</vt:lpstr>
      <vt:lpstr>额外学习素材</vt:lpstr>
      <vt:lpstr>范例</vt:lpstr>
      <vt:lpstr>处理过程</vt:lpstr>
      <vt:lpstr>处理结果</vt:lpstr>
      <vt:lpstr>贴标签</vt:lpstr>
      <vt:lpstr>幻灯片 27</vt:lpstr>
      <vt:lpstr>幻灯片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扁平商务ppt</dc:title>
  <dc:subject>哎呀小小草</dc:subject>
  <dc:creator>哎呀小小草</dc:creator>
  <cp:keywords>https:/800sucai.taobao.com</cp:keywords>
  <dc:description>https://800sucai.taobao.com/</dc:description>
  <cp:lastModifiedBy>huangzhuom</cp:lastModifiedBy>
  <cp:revision>1147</cp:revision>
  <dcterms:created xsi:type="dcterms:W3CDTF">2015-04-24T01:01:00Z</dcterms:created>
  <dcterms:modified xsi:type="dcterms:W3CDTF">2017-11-12T16:35:01Z</dcterms:modified>
  <cp:category>https://800sucai.taobao.com/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2052-10.1.0.6690</vt:lpwstr>
  </property>
</Properties>
</file>